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80" r:id="rId2"/>
    <p:sldId id="256" r:id="rId3"/>
    <p:sldId id="257" r:id="rId4"/>
    <p:sldId id="258" r:id="rId5"/>
    <p:sldId id="286" r:id="rId6"/>
    <p:sldId id="287" r:id="rId7"/>
    <p:sldId id="288" r:id="rId8"/>
    <p:sldId id="289" r:id="rId9"/>
    <p:sldId id="259" r:id="rId10"/>
    <p:sldId id="260" r:id="rId11"/>
    <p:sldId id="261" r:id="rId12"/>
    <p:sldId id="283" r:id="rId13"/>
    <p:sldId id="262" r:id="rId14"/>
    <p:sldId id="285" r:id="rId15"/>
    <p:sldId id="284" r:id="rId16"/>
    <p:sldId id="263" r:id="rId17"/>
    <p:sldId id="266" r:id="rId18"/>
    <p:sldId id="267" r:id="rId19"/>
    <p:sldId id="268" r:id="rId20"/>
    <p:sldId id="281" r:id="rId21"/>
    <p:sldId id="264" r:id="rId22"/>
    <p:sldId id="265" r:id="rId23"/>
    <p:sldId id="279" r:id="rId24"/>
    <p:sldId id="269" r:id="rId25"/>
    <p:sldId id="293" r:id="rId26"/>
    <p:sldId id="290" r:id="rId27"/>
    <p:sldId id="291" r:id="rId28"/>
    <p:sldId id="272" r:id="rId29"/>
    <p:sldId id="273" r:id="rId30"/>
    <p:sldId id="275" r:id="rId31"/>
    <p:sldId id="276" r:id="rId32"/>
    <p:sldId id="274" r:id="rId33"/>
    <p:sldId id="277" r:id="rId3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FF66"/>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50" autoAdjust="0"/>
  </p:normalViewPr>
  <p:slideViewPr>
    <p:cSldViewPr>
      <p:cViewPr varScale="1">
        <p:scale>
          <a:sx n="63" d="100"/>
          <a:sy n="63" d="100"/>
        </p:scale>
        <p:origin x="-6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79E4AB78-A62A-48A9-80CA-339516DDCCEF}" type="datetimeFigureOut">
              <a:rPr lang="en-US"/>
              <a:pPr>
                <a:defRPr/>
              </a:pPr>
              <a:t>3/8/2010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AB6A09D7-B24A-415C-BE44-A4E524BED7A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08E3C9-4AB7-4721-BA41-FB9859120B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E2722D-5A8D-41D1-9F45-C3C4A9D269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8FFE7F-5C83-43D4-B294-78E2B225CBD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DFD05D-A397-44D6-BFDD-870B4EA1A96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BD03462-A852-4AE0-9042-A5AED73FAE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C5653-81C7-49B3-A532-7A22F29012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029F33-33DC-49C7-963B-24E870271D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8991D5-69C8-4B2E-8902-D653886F8A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4DC1B0-CAA5-43B9-8F10-C418755CB6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E76CD-EC2D-4327-81FF-EC9EA1D9B1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ED31A9-57BD-4297-ACCD-498AADEA33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6EE8AE-BF52-40A6-AC74-5A175B19C9D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49EEBB-87DA-4E3A-8B26-79330E5014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5E8FAB2-932E-4831-8DEB-988952C6F5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b="1" i="1" smtClean="0">
                <a:solidFill>
                  <a:schemeClr val="tx1"/>
                </a:solidFill>
              </a:rPr>
              <a:t>Bio&amp; 242 A&amp;P </a:t>
            </a:r>
            <a:br>
              <a:rPr lang="en-US" b="1" i="1" smtClean="0">
                <a:solidFill>
                  <a:schemeClr val="tx1"/>
                </a:solidFill>
              </a:rPr>
            </a:br>
            <a:r>
              <a:rPr lang="en-US" b="1" i="1" smtClean="0">
                <a:solidFill>
                  <a:schemeClr val="tx1"/>
                </a:solidFill>
              </a:rPr>
              <a:t>Unit 4 / Lecture 1B</a:t>
            </a:r>
            <a:endParaRPr lang="en-US" i="1" smtClean="0">
              <a:solidFill>
                <a:schemeClr val="tx1"/>
              </a:solidFill>
            </a:endParaRPr>
          </a:p>
        </p:txBody>
      </p:sp>
      <p:pic>
        <p:nvPicPr>
          <p:cNvPr id="3075" name="Picture 2" descr="C:\Documents and Settings\GaryB.SFCC\Local Settings\Temporary Internet Files\Content.IE5\L3E0T3PC\MCSY00065_0000[1].wmf"/>
          <p:cNvPicPr>
            <a:picLocks noChangeAspect="1" noChangeArrowheads="1"/>
          </p:cNvPicPr>
          <p:nvPr/>
        </p:nvPicPr>
        <p:blipFill>
          <a:blip r:embed="rId2" cstate="print"/>
          <a:srcRect/>
          <a:stretch>
            <a:fillRect/>
          </a:stretch>
        </p:blipFill>
        <p:spPr bwMode="auto">
          <a:xfrm>
            <a:off x="3048000" y="2590800"/>
            <a:ext cx="1627188" cy="1557338"/>
          </a:xfrm>
          <a:prstGeom prst="rect">
            <a:avLst/>
          </a:prstGeom>
          <a:noFill/>
          <a:ln w="9525">
            <a:noFill/>
            <a:miter lim="800000"/>
            <a:headEnd/>
            <a:tailEnd/>
          </a:ln>
        </p:spPr>
      </p:pic>
      <p:pic>
        <p:nvPicPr>
          <p:cNvPr id="3076" name="Picture 3" descr="C:\Documents and Settings\GaryB.SFCC\Local Settings\Temporary Internet Files\Content.IE5\XX2UYPY9\MCj02172800000[1].wmf"/>
          <p:cNvPicPr>
            <a:picLocks noChangeAspect="1" noChangeArrowheads="1"/>
          </p:cNvPicPr>
          <p:nvPr/>
        </p:nvPicPr>
        <p:blipFill>
          <a:blip r:embed="rId3" cstate="print"/>
          <a:srcRect/>
          <a:stretch>
            <a:fillRect/>
          </a:stretch>
        </p:blipFill>
        <p:spPr bwMode="auto">
          <a:xfrm>
            <a:off x="4495800" y="3581400"/>
            <a:ext cx="1714500" cy="151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28600"/>
            <a:ext cx="8534400" cy="914400"/>
          </a:xfrm>
        </p:spPr>
        <p:txBody>
          <a:bodyPr/>
          <a:lstStyle/>
          <a:p>
            <a:pPr eaLnBrk="1" hangingPunct="1"/>
            <a:r>
              <a:rPr lang="en-US" sz="4000" b="1" smtClean="0">
                <a:solidFill>
                  <a:schemeClr val="tx1"/>
                </a:solidFill>
              </a:rPr>
              <a:t>Thyroid Gland</a:t>
            </a:r>
          </a:p>
        </p:txBody>
      </p:sp>
      <p:sp>
        <p:nvSpPr>
          <p:cNvPr id="12291" name="Rectangle 3"/>
          <p:cNvSpPr>
            <a:spLocks noGrp="1" noChangeArrowheads="1"/>
          </p:cNvSpPr>
          <p:nvPr>
            <p:ph type="body" sz="half" idx="1"/>
          </p:nvPr>
        </p:nvSpPr>
        <p:spPr>
          <a:xfrm>
            <a:off x="304800" y="1066800"/>
            <a:ext cx="4191000" cy="5410200"/>
          </a:xfrm>
        </p:spPr>
        <p:txBody>
          <a:bodyPr/>
          <a:lstStyle/>
          <a:p>
            <a:pPr algn="ctr" eaLnBrk="1" hangingPunct="1">
              <a:lnSpc>
                <a:spcPct val="90000"/>
              </a:lnSpc>
              <a:buFontTx/>
              <a:buNone/>
            </a:pPr>
            <a:r>
              <a:rPr lang="en-US" sz="2400" b="1" i="1" u="sng" smtClean="0"/>
              <a:t>Follicular cells</a:t>
            </a:r>
            <a:r>
              <a:rPr lang="en-US" sz="2400" b="1" smtClean="0"/>
              <a:t>:</a:t>
            </a:r>
          </a:p>
          <a:p>
            <a:pPr eaLnBrk="1" hangingPunct="1">
              <a:lnSpc>
                <a:spcPct val="90000"/>
              </a:lnSpc>
              <a:buFontTx/>
              <a:buNone/>
            </a:pPr>
            <a:r>
              <a:rPr lang="en-US" sz="2400" b="1" smtClean="0"/>
              <a:t>	T3 and T4</a:t>
            </a:r>
          </a:p>
          <a:p>
            <a:pPr eaLnBrk="1" hangingPunct="1">
              <a:lnSpc>
                <a:spcPct val="90000"/>
              </a:lnSpc>
              <a:buFontTx/>
              <a:buNone/>
            </a:pPr>
            <a:endParaRPr lang="en-US" sz="800" b="1" smtClean="0"/>
          </a:p>
          <a:p>
            <a:pPr algn="ctr" eaLnBrk="1" hangingPunct="1">
              <a:lnSpc>
                <a:spcPct val="90000"/>
              </a:lnSpc>
              <a:buFontTx/>
              <a:buNone/>
            </a:pPr>
            <a:r>
              <a:rPr lang="en-US" sz="2400" b="1" i="1" u="sng" smtClean="0"/>
              <a:t>Target Tissue</a:t>
            </a:r>
            <a:r>
              <a:rPr lang="en-US" sz="2400" b="1" smtClean="0"/>
              <a:t>;</a:t>
            </a:r>
          </a:p>
          <a:p>
            <a:pPr eaLnBrk="1" hangingPunct="1">
              <a:lnSpc>
                <a:spcPct val="90000"/>
              </a:lnSpc>
              <a:buFontTx/>
              <a:buNone/>
            </a:pPr>
            <a:r>
              <a:rPr lang="en-US" sz="2400" b="1" smtClean="0"/>
              <a:t>	Almost all body tissues</a:t>
            </a:r>
          </a:p>
          <a:p>
            <a:pPr eaLnBrk="1" hangingPunct="1">
              <a:lnSpc>
                <a:spcPct val="90000"/>
              </a:lnSpc>
              <a:buFontTx/>
              <a:buNone/>
            </a:pPr>
            <a:endParaRPr lang="en-US" sz="800" b="1" smtClean="0"/>
          </a:p>
          <a:p>
            <a:pPr algn="ctr" eaLnBrk="1" hangingPunct="1">
              <a:lnSpc>
                <a:spcPct val="90000"/>
              </a:lnSpc>
              <a:buFontTx/>
              <a:buNone/>
            </a:pPr>
            <a:r>
              <a:rPr lang="en-US" sz="2400" b="1" i="1" u="sng" smtClean="0"/>
              <a:t>Hormone effects</a:t>
            </a:r>
            <a:r>
              <a:rPr lang="en-US" sz="2400" b="1" smtClean="0"/>
              <a:t>:</a:t>
            </a:r>
          </a:p>
          <a:p>
            <a:pPr eaLnBrk="1" hangingPunct="1">
              <a:lnSpc>
                <a:spcPct val="90000"/>
              </a:lnSpc>
              <a:buFontTx/>
              <a:buNone/>
            </a:pPr>
            <a:r>
              <a:rPr lang="en-US" sz="2400" b="1" smtClean="0"/>
              <a:t>	Increases body metabolism</a:t>
            </a:r>
          </a:p>
          <a:p>
            <a:pPr eaLnBrk="1" hangingPunct="1">
              <a:lnSpc>
                <a:spcPct val="90000"/>
              </a:lnSpc>
              <a:buFontTx/>
              <a:buNone/>
            </a:pPr>
            <a:r>
              <a:rPr lang="en-US" sz="2400" b="1" smtClean="0"/>
              <a:t>	Increases gluconeogenesis</a:t>
            </a:r>
          </a:p>
          <a:p>
            <a:pPr eaLnBrk="1" hangingPunct="1">
              <a:lnSpc>
                <a:spcPct val="90000"/>
              </a:lnSpc>
              <a:buFontTx/>
              <a:buNone/>
            </a:pPr>
            <a:r>
              <a:rPr lang="en-US" sz="2400" b="1" smtClean="0"/>
              <a:t>	Increases glycolysis</a:t>
            </a:r>
          </a:p>
          <a:p>
            <a:pPr eaLnBrk="1" hangingPunct="1">
              <a:lnSpc>
                <a:spcPct val="90000"/>
              </a:lnSpc>
              <a:buFontTx/>
              <a:buNone/>
            </a:pPr>
            <a:r>
              <a:rPr lang="en-US" sz="2400" b="1" smtClean="0"/>
              <a:t>	Increases lipolysis</a:t>
            </a:r>
          </a:p>
          <a:p>
            <a:pPr eaLnBrk="1" hangingPunct="1">
              <a:lnSpc>
                <a:spcPct val="90000"/>
              </a:lnSpc>
              <a:buFontTx/>
              <a:buNone/>
            </a:pPr>
            <a:r>
              <a:rPr lang="en-US" sz="2400" b="1" smtClean="0"/>
              <a:t>	Increased basal metabolic rate (BMR)</a:t>
            </a:r>
          </a:p>
          <a:p>
            <a:pPr eaLnBrk="1" hangingPunct="1">
              <a:lnSpc>
                <a:spcPct val="90000"/>
              </a:lnSpc>
              <a:buFontTx/>
              <a:buNone/>
            </a:pPr>
            <a:r>
              <a:rPr lang="en-US" sz="2400" b="1" smtClean="0"/>
              <a:t>	Increases heart rate and force of contraction</a:t>
            </a:r>
          </a:p>
          <a:p>
            <a:pPr eaLnBrk="1" hangingPunct="1">
              <a:lnSpc>
                <a:spcPct val="90000"/>
              </a:lnSpc>
              <a:buFontTx/>
              <a:buNone/>
            </a:pPr>
            <a:r>
              <a:rPr lang="en-US" sz="2400" b="1" smtClean="0"/>
              <a:t>	</a:t>
            </a:r>
          </a:p>
        </p:txBody>
      </p:sp>
      <p:pic>
        <p:nvPicPr>
          <p:cNvPr id="12292" name="Picture 6" descr="thyroid gland"/>
          <p:cNvPicPr>
            <a:picLocks noGrp="1" noChangeAspect="1" noChangeArrowheads="1"/>
          </p:cNvPicPr>
          <p:nvPr>
            <p:ph type="clipArt" sz="half" idx="2"/>
          </p:nvPr>
        </p:nvPicPr>
        <p:blipFill>
          <a:blip r:embed="rId2" cstate="print"/>
          <a:srcRect/>
          <a:stretch>
            <a:fillRect/>
          </a:stretch>
        </p:blipFill>
        <p:spPr>
          <a:xfrm>
            <a:off x="4419600" y="1752600"/>
            <a:ext cx="4754563" cy="4191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228600"/>
            <a:ext cx="8534400" cy="838200"/>
          </a:xfrm>
        </p:spPr>
        <p:txBody>
          <a:bodyPr/>
          <a:lstStyle/>
          <a:p>
            <a:pPr eaLnBrk="1" hangingPunct="1"/>
            <a:r>
              <a:rPr lang="en-US" sz="4000" b="1" smtClean="0">
                <a:solidFill>
                  <a:schemeClr val="tx1"/>
                </a:solidFill>
              </a:rPr>
              <a:t>Thyroid Gland</a:t>
            </a:r>
          </a:p>
        </p:txBody>
      </p:sp>
      <p:sp>
        <p:nvSpPr>
          <p:cNvPr id="13315" name="Rectangle 3"/>
          <p:cNvSpPr>
            <a:spLocks noGrp="1" noChangeArrowheads="1"/>
          </p:cNvSpPr>
          <p:nvPr>
            <p:ph type="body" sz="half" idx="1"/>
          </p:nvPr>
        </p:nvSpPr>
        <p:spPr>
          <a:xfrm>
            <a:off x="304800" y="1524000"/>
            <a:ext cx="4191000" cy="5029200"/>
          </a:xfrm>
        </p:spPr>
        <p:txBody>
          <a:bodyPr/>
          <a:lstStyle/>
          <a:p>
            <a:pPr algn="ctr" eaLnBrk="1" hangingPunct="1">
              <a:buFontTx/>
              <a:buNone/>
            </a:pPr>
            <a:r>
              <a:rPr lang="en-US" sz="2400" b="1" i="1" u="sng" smtClean="0"/>
              <a:t>Hypothyroidism</a:t>
            </a:r>
            <a:r>
              <a:rPr lang="en-US" sz="2800" b="1" smtClean="0"/>
              <a:t>:</a:t>
            </a:r>
          </a:p>
          <a:p>
            <a:pPr eaLnBrk="1" hangingPunct="1">
              <a:buFontTx/>
              <a:buNone/>
            </a:pPr>
            <a:r>
              <a:rPr lang="en-US" sz="2800" b="1" smtClean="0"/>
              <a:t>	</a:t>
            </a:r>
            <a:r>
              <a:rPr lang="en-US" sz="2400" b="1" i="1" u="sng" smtClean="0"/>
              <a:t>endemic goiter</a:t>
            </a:r>
            <a:r>
              <a:rPr lang="en-US" sz="2400" b="1" smtClean="0"/>
              <a:t>:  (due to I2 deficiency)</a:t>
            </a:r>
          </a:p>
          <a:p>
            <a:pPr eaLnBrk="1" hangingPunct="1">
              <a:buFontTx/>
              <a:buNone/>
            </a:pPr>
            <a:r>
              <a:rPr lang="en-US" sz="2400" b="1" smtClean="0"/>
              <a:t>	</a:t>
            </a:r>
            <a:r>
              <a:rPr lang="en-US" sz="2400" b="1" i="1" u="sng" smtClean="0"/>
              <a:t>Myxedema</a:t>
            </a:r>
            <a:r>
              <a:rPr lang="en-US" sz="2400" b="1" smtClean="0"/>
              <a:t>:  bagginess under the eyes and swelling of the face.</a:t>
            </a:r>
          </a:p>
          <a:p>
            <a:pPr eaLnBrk="1" hangingPunct="1">
              <a:buFontTx/>
              <a:buNone/>
            </a:pPr>
            <a:r>
              <a:rPr lang="en-US" sz="2400" b="1" smtClean="0"/>
              <a:t>	Arteriosclerosis:  due to increase in blood cholesterol</a:t>
            </a:r>
          </a:p>
          <a:p>
            <a:pPr eaLnBrk="1" hangingPunct="1">
              <a:buFontTx/>
              <a:buNone/>
            </a:pPr>
            <a:r>
              <a:rPr lang="en-US" sz="2400" b="1" smtClean="0"/>
              <a:t>	Cretinism: extreme hypothyroidism during infancy and childhood</a:t>
            </a:r>
          </a:p>
          <a:p>
            <a:pPr eaLnBrk="1" hangingPunct="1">
              <a:buFontTx/>
              <a:buNone/>
            </a:pPr>
            <a:endParaRPr lang="en-US" sz="2400" b="1" smtClean="0"/>
          </a:p>
          <a:p>
            <a:pPr eaLnBrk="1" hangingPunct="1"/>
            <a:endParaRPr lang="en-US" sz="2400" b="1" smtClean="0"/>
          </a:p>
        </p:txBody>
      </p:sp>
      <p:pic>
        <p:nvPicPr>
          <p:cNvPr id="13316" name="Picture 6" descr="goiter"/>
          <p:cNvPicPr>
            <a:picLocks noGrp="1" noChangeAspect="1" noChangeArrowheads="1"/>
          </p:cNvPicPr>
          <p:nvPr>
            <p:ph type="clipArt" sz="half" idx="2"/>
          </p:nvPr>
        </p:nvPicPr>
        <p:blipFill>
          <a:blip r:embed="rId2" cstate="print"/>
          <a:srcRect/>
          <a:stretch>
            <a:fillRect/>
          </a:stretch>
        </p:blipFill>
        <p:spPr>
          <a:xfrm>
            <a:off x="7391400" y="228600"/>
            <a:ext cx="1447800" cy="1552575"/>
          </a:xfrm>
          <a:noFill/>
        </p:spPr>
      </p:pic>
      <p:pic>
        <p:nvPicPr>
          <p:cNvPr id="13317" name="Picture 7" descr="neckgoiter"/>
          <p:cNvPicPr>
            <a:picLocks noChangeAspect="1" noChangeArrowheads="1"/>
          </p:cNvPicPr>
          <p:nvPr/>
        </p:nvPicPr>
        <p:blipFill>
          <a:blip r:embed="rId3" cstate="print"/>
          <a:srcRect/>
          <a:stretch>
            <a:fillRect/>
          </a:stretch>
        </p:blipFill>
        <p:spPr bwMode="auto">
          <a:xfrm>
            <a:off x="4419600" y="990600"/>
            <a:ext cx="2438400" cy="2185988"/>
          </a:xfrm>
          <a:prstGeom prst="rect">
            <a:avLst/>
          </a:prstGeom>
          <a:noFill/>
          <a:ln w="9525">
            <a:noFill/>
            <a:miter lim="800000"/>
            <a:headEnd/>
            <a:tailEnd/>
          </a:ln>
        </p:spPr>
      </p:pic>
      <p:pic>
        <p:nvPicPr>
          <p:cNvPr id="13318" name="Picture 9" descr="Hypothyroidism"/>
          <p:cNvPicPr>
            <a:picLocks noChangeAspect="1" noChangeArrowheads="1"/>
          </p:cNvPicPr>
          <p:nvPr/>
        </p:nvPicPr>
        <p:blipFill>
          <a:blip r:embed="rId4" cstate="print"/>
          <a:srcRect/>
          <a:stretch>
            <a:fillRect/>
          </a:stretch>
        </p:blipFill>
        <p:spPr bwMode="auto">
          <a:xfrm>
            <a:off x="4800600" y="3810000"/>
            <a:ext cx="4114800" cy="2819400"/>
          </a:xfrm>
          <a:prstGeom prst="rect">
            <a:avLst/>
          </a:prstGeom>
          <a:noFill/>
          <a:ln w="9525">
            <a:noFill/>
            <a:miter lim="800000"/>
            <a:headEnd/>
            <a:tailEnd/>
          </a:ln>
        </p:spPr>
      </p:pic>
      <p:pic>
        <p:nvPicPr>
          <p:cNvPr id="13319" name="Picture 8" descr="http://www.ei.educ.ab.ca/sch/fhs/biology/goiter.jpg"/>
          <p:cNvPicPr>
            <a:picLocks noChangeAspect="1" noChangeArrowheads="1"/>
          </p:cNvPicPr>
          <p:nvPr/>
        </p:nvPicPr>
        <p:blipFill>
          <a:blip r:embed="rId5" cstate="print"/>
          <a:srcRect/>
          <a:stretch>
            <a:fillRect/>
          </a:stretch>
        </p:blipFill>
        <p:spPr bwMode="auto">
          <a:xfrm>
            <a:off x="6838950" y="1981200"/>
            <a:ext cx="2305050" cy="1604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ctrTitle"/>
          </p:nvPr>
        </p:nvSpPr>
        <p:spPr>
          <a:xfrm>
            <a:off x="685800" y="152400"/>
            <a:ext cx="7772400" cy="1470025"/>
          </a:xfrm>
        </p:spPr>
        <p:txBody>
          <a:bodyPr/>
          <a:lstStyle/>
          <a:p>
            <a:r>
              <a:rPr lang="en-US" sz="3600" b="1" smtClean="0">
                <a:solidFill>
                  <a:schemeClr val="tx1"/>
                </a:solidFill>
              </a:rPr>
              <a:t>Symptoms of Hypothyroidism</a:t>
            </a:r>
            <a:r>
              <a:rPr lang="en-US" sz="3600" smtClean="0"/>
              <a:t/>
            </a:r>
            <a:br>
              <a:rPr lang="en-US" sz="3600" smtClean="0"/>
            </a:br>
            <a:endParaRPr lang="en-US" sz="3600" smtClean="0"/>
          </a:p>
        </p:txBody>
      </p:sp>
      <p:sp>
        <p:nvSpPr>
          <p:cNvPr id="14339" name="Subtitle 5"/>
          <p:cNvSpPr>
            <a:spLocks noGrp="1"/>
          </p:cNvSpPr>
          <p:nvPr>
            <p:ph type="subTitle" idx="1"/>
          </p:nvPr>
        </p:nvSpPr>
        <p:spPr>
          <a:xfrm>
            <a:off x="1447800" y="1143000"/>
            <a:ext cx="6400800" cy="5410200"/>
          </a:xfrm>
        </p:spPr>
        <p:txBody>
          <a:bodyPr/>
          <a:lstStyle/>
          <a:p>
            <a:pPr algn="l"/>
            <a:r>
              <a:rPr lang="en-US" sz="2000" smtClean="0"/>
              <a:t>Fatigue</a:t>
            </a:r>
          </a:p>
          <a:p>
            <a:pPr algn="l"/>
            <a:r>
              <a:rPr lang="en-US" sz="2000" smtClean="0"/>
              <a:t>Weakness</a:t>
            </a:r>
          </a:p>
          <a:p>
            <a:pPr algn="l"/>
            <a:r>
              <a:rPr lang="en-US" sz="2000" smtClean="0"/>
              <a:t>Weight gain or increased difficulty losing weight</a:t>
            </a:r>
          </a:p>
          <a:p>
            <a:pPr algn="l"/>
            <a:r>
              <a:rPr lang="en-US" sz="2000" smtClean="0"/>
              <a:t>Coarse, dry hair</a:t>
            </a:r>
          </a:p>
          <a:p>
            <a:pPr algn="l"/>
            <a:r>
              <a:rPr lang="en-US" sz="2000" smtClean="0"/>
              <a:t>Dry, rough pale skin</a:t>
            </a:r>
          </a:p>
          <a:p>
            <a:pPr algn="l"/>
            <a:r>
              <a:rPr lang="en-US" sz="2000" smtClean="0"/>
              <a:t>Hair loss</a:t>
            </a:r>
          </a:p>
          <a:p>
            <a:pPr algn="l"/>
            <a:r>
              <a:rPr lang="en-US" sz="2000" smtClean="0"/>
              <a:t>Cold intolerance (you can't tolerate cold temperatures like those around you)</a:t>
            </a:r>
          </a:p>
          <a:p>
            <a:pPr algn="l"/>
            <a:r>
              <a:rPr lang="en-US" sz="2000" smtClean="0"/>
              <a:t>Muscle cramps and frequent muscle aches</a:t>
            </a:r>
          </a:p>
          <a:p>
            <a:pPr algn="l"/>
            <a:r>
              <a:rPr lang="en-US" sz="2000" smtClean="0"/>
              <a:t>Constipation</a:t>
            </a:r>
          </a:p>
          <a:p>
            <a:pPr algn="l"/>
            <a:r>
              <a:rPr lang="en-US" sz="2000" smtClean="0"/>
              <a:t>Depression</a:t>
            </a:r>
          </a:p>
          <a:p>
            <a:pPr algn="l"/>
            <a:r>
              <a:rPr lang="en-US" sz="2000" smtClean="0"/>
              <a:t>Irritability</a:t>
            </a:r>
          </a:p>
          <a:p>
            <a:pPr algn="l"/>
            <a:r>
              <a:rPr lang="en-US" sz="2000" smtClean="0"/>
              <a:t>Memory loss</a:t>
            </a:r>
          </a:p>
          <a:p>
            <a:pPr algn="l"/>
            <a:r>
              <a:rPr lang="en-US" sz="2000" smtClean="0"/>
              <a:t>Abnormal menstrual cycles</a:t>
            </a:r>
          </a:p>
          <a:p>
            <a:pPr algn="l"/>
            <a:r>
              <a:rPr lang="en-US" sz="2000" smtClean="0"/>
              <a:t>Decreased libido</a:t>
            </a:r>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0"/>
            <a:ext cx="8534400" cy="1143000"/>
          </a:xfrm>
        </p:spPr>
        <p:txBody>
          <a:bodyPr/>
          <a:lstStyle/>
          <a:p>
            <a:pPr eaLnBrk="1" hangingPunct="1"/>
            <a:r>
              <a:rPr lang="en-US" sz="4000" b="1" smtClean="0">
                <a:solidFill>
                  <a:schemeClr val="tx1"/>
                </a:solidFill>
              </a:rPr>
              <a:t>Thyroid Gland</a:t>
            </a:r>
          </a:p>
        </p:txBody>
      </p:sp>
      <p:sp>
        <p:nvSpPr>
          <p:cNvPr id="15363" name="Rectangle 3"/>
          <p:cNvSpPr>
            <a:spLocks noGrp="1" noChangeArrowheads="1"/>
          </p:cNvSpPr>
          <p:nvPr>
            <p:ph type="body" sz="half" idx="1"/>
          </p:nvPr>
        </p:nvSpPr>
        <p:spPr>
          <a:xfrm>
            <a:off x="304800" y="914400"/>
            <a:ext cx="4191000" cy="5638800"/>
          </a:xfrm>
        </p:spPr>
        <p:txBody>
          <a:bodyPr/>
          <a:lstStyle/>
          <a:p>
            <a:pPr eaLnBrk="1" hangingPunct="1"/>
            <a:r>
              <a:rPr lang="en-US" sz="2400" b="1" i="1" u="sng" smtClean="0"/>
              <a:t>Hypothyroidism</a:t>
            </a:r>
            <a:r>
              <a:rPr lang="en-US" sz="2800" b="1" smtClean="0"/>
              <a:t>:</a:t>
            </a:r>
          </a:p>
          <a:p>
            <a:pPr eaLnBrk="1" hangingPunct="1">
              <a:buFontTx/>
              <a:buNone/>
            </a:pPr>
            <a:r>
              <a:rPr lang="en-US" sz="2800" b="1" smtClean="0"/>
              <a:t>	</a:t>
            </a:r>
            <a:r>
              <a:rPr lang="en-US" sz="2400" b="1" smtClean="0"/>
              <a:t>Cretinism:  Physical and mental growth and development is greatly retarded</a:t>
            </a:r>
          </a:p>
          <a:p>
            <a:pPr eaLnBrk="1" hangingPunct="1"/>
            <a:r>
              <a:rPr lang="en-US" sz="2400" b="1" i="1" u="sng" smtClean="0"/>
              <a:t>Hyperthyroidism</a:t>
            </a:r>
            <a:r>
              <a:rPr lang="en-US" sz="2800" b="1" smtClean="0"/>
              <a:t> </a:t>
            </a:r>
          </a:p>
          <a:p>
            <a:pPr eaLnBrk="1" hangingPunct="1">
              <a:buFontTx/>
              <a:buNone/>
            </a:pPr>
            <a:r>
              <a:rPr lang="en-US" sz="2400" b="1" smtClean="0"/>
              <a:t>	Toxic goiter</a:t>
            </a:r>
          </a:p>
          <a:p>
            <a:pPr eaLnBrk="1" hangingPunct="1">
              <a:buFontTx/>
              <a:buNone/>
            </a:pPr>
            <a:r>
              <a:rPr lang="en-US" sz="2400" b="1" smtClean="0"/>
              <a:t>	Graves Disease with exophthalmos</a:t>
            </a:r>
          </a:p>
          <a:p>
            <a:pPr eaLnBrk="1" hangingPunct="1">
              <a:buFontTx/>
              <a:buNone/>
            </a:pPr>
            <a:r>
              <a:rPr lang="en-US" sz="2400" smtClean="0"/>
              <a:t>	</a:t>
            </a:r>
            <a:r>
              <a:rPr lang="en-US" sz="2000" smtClean="0"/>
              <a:t>occurs when your immune system mistakenly attacks your thyroid gland and causes it to overproduce the hormone thyroxine.</a:t>
            </a:r>
            <a:endParaRPr lang="en-US" sz="2000" b="1" smtClean="0"/>
          </a:p>
          <a:p>
            <a:pPr eaLnBrk="1" hangingPunct="1">
              <a:buFontTx/>
              <a:buNone/>
            </a:pPr>
            <a:endParaRPr lang="en-US" sz="2800" b="1" smtClean="0"/>
          </a:p>
          <a:p>
            <a:pPr eaLnBrk="1" hangingPunct="1"/>
            <a:endParaRPr lang="en-US" sz="2400" b="1" smtClean="0"/>
          </a:p>
        </p:txBody>
      </p:sp>
      <p:pic>
        <p:nvPicPr>
          <p:cNvPr id="15364" name="Picture 6" descr="hyperthyroidism"/>
          <p:cNvPicPr>
            <a:picLocks noChangeAspect="1" noChangeArrowheads="1"/>
          </p:cNvPicPr>
          <p:nvPr/>
        </p:nvPicPr>
        <p:blipFill>
          <a:blip r:embed="rId2" cstate="print"/>
          <a:srcRect/>
          <a:stretch>
            <a:fillRect/>
          </a:stretch>
        </p:blipFill>
        <p:spPr bwMode="auto">
          <a:xfrm>
            <a:off x="6777038" y="3733800"/>
            <a:ext cx="2366962" cy="3124200"/>
          </a:xfrm>
          <a:prstGeom prst="rect">
            <a:avLst/>
          </a:prstGeom>
          <a:noFill/>
          <a:ln w="9525">
            <a:noFill/>
            <a:miter lim="800000"/>
            <a:headEnd/>
            <a:tailEnd/>
          </a:ln>
        </p:spPr>
      </p:pic>
      <p:pic>
        <p:nvPicPr>
          <p:cNvPr id="15365" name="Picture 8" descr="http://www.e-radiography.net/radpath/c/cretinism1.jpeg"/>
          <p:cNvPicPr>
            <a:picLocks noChangeAspect="1" noChangeArrowheads="1"/>
          </p:cNvPicPr>
          <p:nvPr/>
        </p:nvPicPr>
        <p:blipFill>
          <a:blip r:embed="rId3" cstate="print"/>
          <a:srcRect/>
          <a:stretch>
            <a:fillRect/>
          </a:stretch>
        </p:blipFill>
        <p:spPr bwMode="auto">
          <a:xfrm>
            <a:off x="6667500" y="457200"/>
            <a:ext cx="2476500" cy="2657475"/>
          </a:xfrm>
          <a:prstGeom prst="rect">
            <a:avLst/>
          </a:prstGeom>
          <a:noFill/>
          <a:ln w="9525">
            <a:noFill/>
            <a:miter lim="800000"/>
            <a:headEnd/>
            <a:tailEnd/>
          </a:ln>
        </p:spPr>
      </p:pic>
      <p:pic>
        <p:nvPicPr>
          <p:cNvPr id="15367" name="Picture 11" descr="goitor.jpg"/>
          <p:cNvPicPr>
            <a:picLocks noChangeAspect="1"/>
          </p:cNvPicPr>
          <p:nvPr/>
        </p:nvPicPr>
        <p:blipFill>
          <a:blip r:embed="rId4" cstate="print"/>
          <a:srcRect/>
          <a:stretch>
            <a:fillRect/>
          </a:stretch>
        </p:blipFill>
        <p:spPr bwMode="auto">
          <a:xfrm>
            <a:off x="4349750" y="4800600"/>
            <a:ext cx="2370138"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762000" y="304800"/>
            <a:ext cx="7772400" cy="1470025"/>
          </a:xfrm>
        </p:spPr>
        <p:txBody>
          <a:bodyPr/>
          <a:lstStyle/>
          <a:p>
            <a:r>
              <a:rPr lang="en-US" sz="3600" b="1" smtClean="0"/>
              <a:t>Symptoms of Graves’ disease</a:t>
            </a:r>
            <a:r>
              <a:rPr lang="en-US" smtClean="0"/>
              <a:t/>
            </a:r>
            <a:br>
              <a:rPr lang="en-US" smtClean="0"/>
            </a:br>
            <a:endParaRPr lang="en-US" smtClean="0"/>
          </a:p>
        </p:txBody>
      </p:sp>
      <p:sp>
        <p:nvSpPr>
          <p:cNvPr id="16387" name="Subtitle 4"/>
          <p:cNvSpPr>
            <a:spLocks noGrp="1"/>
          </p:cNvSpPr>
          <p:nvPr>
            <p:ph type="subTitle" idx="1"/>
          </p:nvPr>
        </p:nvSpPr>
        <p:spPr>
          <a:xfrm>
            <a:off x="1295400" y="1066800"/>
            <a:ext cx="6400800" cy="5105400"/>
          </a:xfrm>
        </p:spPr>
        <p:txBody>
          <a:bodyPr/>
          <a:lstStyle/>
          <a:p>
            <a:pPr algn="l"/>
            <a:r>
              <a:rPr lang="en-US" sz="2400" smtClean="0"/>
              <a:t>Graves’ disease, also known as toxic diffuse goiter, is the most common cause of hyperthyroidism in the United States</a:t>
            </a:r>
          </a:p>
          <a:p>
            <a:pPr algn="l"/>
            <a:endParaRPr lang="en-US" sz="2400" smtClean="0"/>
          </a:p>
          <a:p>
            <a:r>
              <a:rPr lang="en-US" sz="2400" smtClean="0"/>
              <a:t>Common symptoms of hyperthyroidism:</a:t>
            </a:r>
          </a:p>
          <a:p>
            <a:pPr algn="l"/>
            <a:r>
              <a:rPr lang="en-US" sz="2000" smtClean="0"/>
              <a:t>nervousness or irritability</a:t>
            </a:r>
          </a:p>
          <a:p>
            <a:pPr algn="l"/>
            <a:r>
              <a:rPr lang="en-US" sz="2000" smtClean="0"/>
              <a:t>fatigue or muscle weakness</a:t>
            </a:r>
          </a:p>
          <a:p>
            <a:pPr algn="l"/>
            <a:r>
              <a:rPr lang="en-US" sz="2000" smtClean="0"/>
              <a:t>heat intolerance</a:t>
            </a:r>
          </a:p>
          <a:p>
            <a:pPr algn="l"/>
            <a:r>
              <a:rPr lang="en-US" sz="2000" smtClean="0"/>
              <a:t>trouble sleeping</a:t>
            </a:r>
          </a:p>
          <a:p>
            <a:pPr algn="l"/>
            <a:r>
              <a:rPr lang="en-US" sz="2000" smtClean="0"/>
              <a:t>hand tremors</a:t>
            </a:r>
          </a:p>
          <a:p>
            <a:pPr algn="l"/>
            <a:r>
              <a:rPr lang="en-US" sz="2000" smtClean="0"/>
              <a:t>rapid and irregular heartbeat</a:t>
            </a:r>
          </a:p>
          <a:p>
            <a:pPr algn="l"/>
            <a:r>
              <a:rPr lang="en-US" sz="2000" smtClean="0"/>
              <a:t>frequent bowel movements or diarrhea</a:t>
            </a:r>
          </a:p>
          <a:p>
            <a:pPr algn="l"/>
            <a:r>
              <a:rPr lang="en-US" sz="2000" smtClean="0"/>
              <a:t>weight loss</a:t>
            </a:r>
          </a:p>
          <a:p>
            <a:pPr algn="l"/>
            <a:r>
              <a:rPr lang="en-US" sz="2000" smtClean="0"/>
              <a:t>goiter </a:t>
            </a:r>
          </a:p>
          <a:p>
            <a:pPr algn="l"/>
            <a:endParaRPr lang="en-US" sz="2400" smtClean="0"/>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ctrTitle"/>
          </p:nvPr>
        </p:nvSpPr>
        <p:spPr>
          <a:xfrm>
            <a:off x="609600" y="228600"/>
            <a:ext cx="7772400" cy="990600"/>
          </a:xfrm>
        </p:spPr>
        <p:txBody>
          <a:bodyPr/>
          <a:lstStyle/>
          <a:p>
            <a:r>
              <a:rPr lang="en-US" sz="3600" smtClean="0"/>
              <a:t>Grave’s ophthalmopathy</a:t>
            </a:r>
          </a:p>
        </p:txBody>
      </p:sp>
      <p:sp>
        <p:nvSpPr>
          <p:cNvPr id="17411" name="Subtitle 5"/>
          <p:cNvSpPr>
            <a:spLocks noGrp="1"/>
          </p:cNvSpPr>
          <p:nvPr>
            <p:ph type="subTitle" idx="1"/>
          </p:nvPr>
        </p:nvSpPr>
        <p:spPr>
          <a:xfrm>
            <a:off x="1371600" y="1143000"/>
            <a:ext cx="6400800" cy="1752600"/>
          </a:xfrm>
        </p:spPr>
        <p:txBody>
          <a:bodyPr/>
          <a:lstStyle/>
          <a:p>
            <a:pPr algn="l"/>
            <a:r>
              <a:rPr lang="en-US" sz="2000" smtClean="0"/>
              <a:t>Occurs when cells from the immune system attack the muscles and other tissues around the eyes. The result is inflammation and a buildup in tissue and fat behind the eye socket, causing the eyeballs to bulge. In rare cases, inflammation is severe enough to compress the optic nerve that leads to the eye, causing vision loss.</a:t>
            </a:r>
          </a:p>
        </p:txBody>
      </p:sp>
      <p:sp>
        <p:nvSpPr>
          <p:cNvPr id="17412" name="TextBox 6"/>
          <p:cNvSpPr txBox="1">
            <a:spLocks noChangeArrowheads="1"/>
          </p:cNvSpPr>
          <p:nvPr/>
        </p:nvSpPr>
        <p:spPr bwMode="auto">
          <a:xfrm>
            <a:off x="1295400" y="3581400"/>
            <a:ext cx="4495800" cy="3046413"/>
          </a:xfrm>
          <a:prstGeom prst="rect">
            <a:avLst/>
          </a:prstGeom>
          <a:noFill/>
          <a:ln w="9525">
            <a:noFill/>
            <a:miter lim="800000"/>
            <a:headEnd/>
            <a:tailEnd/>
          </a:ln>
        </p:spPr>
        <p:txBody>
          <a:bodyPr>
            <a:spAutoFit/>
          </a:bodyPr>
          <a:lstStyle/>
          <a:p>
            <a:r>
              <a:rPr lang="en-US"/>
              <a:t>Other symptoms of GO </a:t>
            </a:r>
          </a:p>
          <a:p>
            <a:endParaRPr lang="en-US"/>
          </a:p>
          <a:p>
            <a:r>
              <a:rPr lang="en-US" sz="2000"/>
              <a:t>dry, irritated eyes</a:t>
            </a:r>
          </a:p>
          <a:p>
            <a:r>
              <a:rPr lang="en-US" sz="2000"/>
              <a:t>puffy eyelids</a:t>
            </a:r>
          </a:p>
          <a:p>
            <a:r>
              <a:rPr lang="en-US" sz="2000"/>
              <a:t>double vision</a:t>
            </a:r>
          </a:p>
          <a:p>
            <a:r>
              <a:rPr lang="en-US" sz="2000"/>
              <a:t>light sensitivity</a:t>
            </a:r>
          </a:p>
          <a:p>
            <a:r>
              <a:rPr lang="en-US" sz="2000"/>
              <a:t>pressure or pain in the eyes</a:t>
            </a:r>
          </a:p>
          <a:p>
            <a:r>
              <a:rPr lang="en-US" sz="2000"/>
              <a:t>trouble moving the eyes</a:t>
            </a:r>
          </a:p>
          <a:p>
            <a:r>
              <a:rPr lang="en-US"/>
              <a:t> </a:t>
            </a:r>
          </a:p>
        </p:txBody>
      </p:sp>
      <p:pic>
        <p:nvPicPr>
          <p:cNvPr id="17413" name="Picture 4" descr="f014.jpg"/>
          <p:cNvPicPr>
            <a:picLocks noChangeAspect="1"/>
          </p:cNvPicPr>
          <p:nvPr/>
        </p:nvPicPr>
        <p:blipFill>
          <a:blip r:embed="rId2" cstate="print"/>
          <a:srcRect/>
          <a:stretch>
            <a:fillRect/>
          </a:stretch>
        </p:blipFill>
        <p:spPr bwMode="auto">
          <a:xfrm>
            <a:off x="5257800" y="3135313"/>
            <a:ext cx="3886200" cy="372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534400" cy="1143000"/>
          </a:xfrm>
        </p:spPr>
        <p:txBody>
          <a:bodyPr/>
          <a:lstStyle/>
          <a:p>
            <a:pPr algn="l" eaLnBrk="1" hangingPunct="1"/>
            <a:r>
              <a:rPr lang="en-US" sz="3600" b="1" smtClean="0">
                <a:solidFill>
                  <a:schemeClr val="tx1"/>
                </a:solidFill>
              </a:rPr>
              <a:t>Anterior Pituitary or Adenohypophysis</a:t>
            </a:r>
          </a:p>
        </p:txBody>
      </p:sp>
      <p:sp>
        <p:nvSpPr>
          <p:cNvPr id="18435" name="Rectangle 3"/>
          <p:cNvSpPr>
            <a:spLocks noGrp="1" noChangeArrowheads="1"/>
          </p:cNvSpPr>
          <p:nvPr>
            <p:ph type="body" sz="half" idx="1"/>
          </p:nvPr>
        </p:nvSpPr>
        <p:spPr>
          <a:xfrm>
            <a:off x="304800" y="990600"/>
            <a:ext cx="4495800" cy="4114800"/>
          </a:xfrm>
        </p:spPr>
        <p:txBody>
          <a:bodyPr/>
          <a:lstStyle/>
          <a:p>
            <a:pPr algn="ctr" eaLnBrk="1" hangingPunct="1">
              <a:lnSpc>
                <a:spcPct val="90000"/>
              </a:lnSpc>
              <a:buFontTx/>
              <a:buNone/>
            </a:pPr>
            <a:r>
              <a:rPr lang="en-US" sz="2400" b="1" i="1" u="sng" smtClean="0"/>
              <a:t>Corticotrophs</a:t>
            </a:r>
          </a:p>
          <a:p>
            <a:pPr eaLnBrk="1" hangingPunct="1">
              <a:lnSpc>
                <a:spcPct val="90000"/>
              </a:lnSpc>
              <a:buFontTx/>
              <a:buNone/>
            </a:pPr>
            <a:r>
              <a:rPr lang="en-US" sz="2400" b="1" smtClean="0"/>
              <a:t>	</a:t>
            </a:r>
            <a:r>
              <a:rPr lang="en-US" sz="2000" b="1" smtClean="0"/>
              <a:t>Adrenocorticotropic hormone (ACTH)</a:t>
            </a:r>
          </a:p>
          <a:p>
            <a:pPr eaLnBrk="1" hangingPunct="1">
              <a:lnSpc>
                <a:spcPct val="90000"/>
              </a:lnSpc>
              <a:buFontTx/>
              <a:buNone/>
            </a:pPr>
            <a:endParaRPr lang="en-US" sz="800" b="1" smtClean="0"/>
          </a:p>
          <a:p>
            <a:pPr algn="ctr" eaLnBrk="1" hangingPunct="1">
              <a:lnSpc>
                <a:spcPct val="90000"/>
              </a:lnSpc>
              <a:buFontTx/>
              <a:buNone/>
            </a:pPr>
            <a:r>
              <a:rPr lang="en-US" sz="2400" b="1" i="1" u="sng" smtClean="0"/>
              <a:t>Hypothalamic Control</a:t>
            </a:r>
          </a:p>
          <a:p>
            <a:pPr eaLnBrk="1" hangingPunct="1">
              <a:lnSpc>
                <a:spcPct val="90000"/>
              </a:lnSpc>
              <a:buFontTx/>
              <a:buNone/>
            </a:pPr>
            <a:r>
              <a:rPr lang="en-US" sz="2000" b="1" smtClean="0"/>
              <a:t>	Corticotropic releasing hormone (CRH)</a:t>
            </a:r>
          </a:p>
          <a:p>
            <a:pPr eaLnBrk="1" hangingPunct="1">
              <a:lnSpc>
                <a:spcPct val="90000"/>
              </a:lnSpc>
              <a:buFontTx/>
              <a:buNone/>
            </a:pPr>
            <a:endParaRPr lang="en-US" sz="2000" b="1" smtClean="0"/>
          </a:p>
          <a:p>
            <a:pPr algn="ctr" eaLnBrk="1" hangingPunct="1">
              <a:lnSpc>
                <a:spcPct val="90000"/>
              </a:lnSpc>
              <a:buFontTx/>
              <a:buNone/>
            </a:pPr>
            <a:r>
              <a:rPr lang="en-US" sz="2400" b="1" i="1" u="sng" smtClean="0"/>
              <a:t>Target Tissue</a:t>
            </a:r>
          </a:p>
          <a:p>
            <a:pPr eaLnBrk="1" hangingPunct="1">
              <a:lnSpc>
                <a:spcPct val="90000"/>
              </a:lnSpc>
              <a:buFontTx/>
              <a:buNone/>
            </a:pPr>
            <a:r>
              <a:rPr lang="en-US" sz="2000" b="1" smtClean="0"/>
              <a:t>	Adrenal cortex, Zona Fasciculata</a:t>
            </a:r>
          </a:p>
          <a:p>
            <a:pPr eaLnBrk="1" hangingPunct="1">
              <a:lnSpc>
                <a:spcPct val="90000"/>
              </a:lnSpc>
              <a:buFontTx/>
              <a:buNone/>
            </a:pPr>
            <a:endParaRPr lang="en-US" sz="800" b="1" smtClean="0"/>
          </a:p>
          <a:p>
            <a:pPr algn="ctr" eaLnBrk="1" hangingPunct="1">
              <a:lnSpc>
                <a:spcPct val="90000"/>
              </a:lnSpc>
              <a:buFontTx/>
              <a:buNone/>
            </a:pPr>
            <a:r>
              <a:rPr lang="en-US" sz="2400" b="1" i="1" u="sng" smtClean="0"/>
              <a:t>Hormone affects:</a:t>
            </a:r>
          </a:p>
          <a:p>
            <a:pPr eaLnBrk="1" hangingPunct="1">
              <a:lnSpc>
                <a:spcPct val="90000"/>
              </a:lnSpc>
              <a:buFontTx/>
              <a:buNone/>
            </a:pPr>
            <a:r>
              <a:rPr lang="en-US" sz="2400" b="1" smtClean="0"/>
              <a:t>	control production of glucocorticoids such as cortisol</a:t>
            </a:r>
          </a:p>
        </p:txBody>
      </p:sp>
      <p:pic>
        <p:nvPicPr>
          <p:cNvPr id="18436" name="Picture 6" descr="177501"/>
          <p:cNvPicPr>
            <a:picLocks noGrp="1" noChangeAspect="1" noChangeArrowheads="1"/>
          </p:cNvPicPr>
          <p:nvPr>
            <p:ph type="clipArt" sz="half" idx="2"/>
          </p:nvPr>
        </p:nvPicPr>
        <p:blipFill>
          <a:blip r:embed="rId2" cstate="print"/>
          <a:srcRect/>
          <a:stretch>
            <a:fillRect/>
          </a:stretch>
        </p:blipFill>
        <p:spPr>
          <a:xfrm>
            <a:off x="4724400" y="1041400"/>
            <a:ext cx="4362450" cy="58166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8534400" cy="1066800"/>
          </a:xfrm>
        </p:spPr>
        <p:txBody>
          <a:bodyPr/>
          <a:lstStyle/>
          <a:p>
            <a:pPr eaLnBrk="1" hangingPunct="1"/>
            <a:r>
              <a:rPr lang="en-US" sz="4000" b="1" smtClean="0">
                <a:solidFill>
                  <a:schemeClr val="tx1"/>
                </a:solidFill>
              </a:rPr>
              <a:t>Adrenal Cortex</a:t>
            </a:r>
          </a:p>
        </p:txBody>
      </p:sp>
      <p:sp>
        <p:nvSpPr>
          <p:cNvPr id="19459" name="Rectangle 3"/>
          <p:cNvSpPr>
            <a:spLocks noGrp="1" noChangeArrowheads="1"/>
          </p:cNvSpPr>
          <p:nvPr>
            <p:ph type="body" sz="half" idx="1"/>
          </p:nvPr>
        </p:nvSpPr>
        <p:spPr>
          <a:xfrm>
            <a:off x="381000" y="990600"/>
            <a:ext cx="4114800" cy="3048000"/>
          </a:xfrm>
        </p:spPr>
        <p:txBody>
          <a:bodyPr/>
          <a:lstStyle/>
          <a:p>
            <a:pPr algn="ctr" eaLnBrk="1" hangingPunct="1">
              <a:lnSpc>
                <a:spcPct val="90000"/>
              </a:lnSpc>
              <a:buFontTx/>
              <a:buNone/>
            </a:pPr>
            <a:r>
              <a:rPr lang="en-US" sz="2400" b="1" i="1" u="sng" smtClean="0"/>
              <a:t>Zona Fasciculata</a:t>
            </a:r>
          </a:p>
          <a:p>
            <a:pPr eaLnBrk="1" hangingPunct="1">
              <a:lnSpc>
                <a:spcPct val="90000"/>
              </a:lnSpc>
              <a:buFontTx/>
              <a:buNone/>
            </a:pPr>
            <a:r>
              <a:rPr lang="en-US" sz="2400" b="1" smtClean="0"/>
              <a:t>	</a:t>
            </a:r>
            <a:r>
              <a:rPr lang="en-US" sz="2000" b="1" smtClean="0"/>
              <a:t>Glucocorticoids such as cortisol and cortisone</a:t>
            </a:r>
          </a:p>
          <a:p>
            <a:pPr eaLnBrk="1" hangingPunct="1">
              <a:lnSpc>
                <a:spcPct val="90000"/>
              </a:lnSpc>
              <a:buFontTx/>
              <a:buNone/>
            </a:pPr>
            <a:endParaRPr lang="en-US" sz="800" b="1" smtClean="0"/>
          </a:p>
          <a:p>
            <a:pPr algn="ctr" eaLnBrk="1" hangingPunct="1">
              <a:lnSpc>
                <a:spcPct val="90000"/>
              </a:lnSpc>
              <a:buFontTx/>
              <a:buNone/>
            </a:pPr>
            <a:r>
              <a:rPr lang="en-US" sz="2400" b="1" i="1" u="sng" smtClean="0"/>
              <a:t>Hormone control:</a:t>
            </a:r>
          </a:p>
          <a:p>
            <a:pPr eaLnBrk="1" hangingPunct="1">
              <a:lnSpc>
                <a:spcPct val="90000"/>
              </a:lnSpc>
              <a:buFontTx/>
              <a:buNone/>
            </a:pPr>
            <a:r>
              <a:rPr lang="en-US" sz="2400" b="1" smtClean="0"/>
              <a:t>	</a:t>
            </a:r>
            <a:r>
              <a:rPr lang="en-US" sz="2000" b="1" smtClean="0"/>
              <a:t>ACTH</a:t>
            </a:r>
          </a:p>
          <a:p>
            <a:pPr eaLnBrk="1" hangingPunct="1">
              <a:lnSpc>
                <a:spcPct val="90000"/>
              </a:lnSpc>
              <a:buFontTx/>
              <a:buNone/>
            </a:pPr>
            <a:endParaRPr lang="en-US" sz="800" b="1" smtClean="0"/>
          </a:p>
          <a:p>
            <a:pPr algn="ctr" eaLnBrk="1" hangingPunct="1">
              <a:lnSpc>
                <a:spcPct val="90000"/>
              </a:lnSpc>
              <a:buFontTx/>
              <a:buNone/>
            </a:pPr>
            <a:r>
              <a:rPr lang="en-US" sz="2400" b="1" i="1" u="sng" smtClean="0"/>
              <a:t>Target tissue:</a:t>
            </a:r>
          </a:p>
          <a:p>
            <a:pPr eaLnBrk="1" hangingPunct="1">
              <a:lnSpc>
                <a:spcPct val="90000"/>
              </a:lnSpc>
              <a:buFontTx/>
              <a:buNone/>
            </a:pPr>
            <a:r>
              <a:rPr lang="en-US" sz="2000" b="1" smtClean="0"/>
              <a:t>	Liver and general body cells</a:t>
            </a:r>
          </a:p>
        </p:txBody>
      </p:sp>
      <p:pic>
        <p:nvPicPr>
          <p:cNvPr id="19460" name="Picture 9" descr="Adrenal galnd"/>
          <p:cNvPicPr>
            <a:picLocks noGrp="1" noChangeAspect="1" noChangeArrowheads="1"/>
          </p:cNvPicPr>
          <p:nvPr>
            <p:ph type="clipArt" sz="half" idx="2"/>
          </p:nvPr>
        </p:nvPicPr>
        <p:blipFill>
          <a:blip r:embed="rId2" cstate="print"/>
          <a:srcRect/>
          <a:stretch>
            <a:fillRect/>
          </a:stretch>
        </p:blipFill>
        <p:spPr>
          <a:xfrm>
            <a:off x="4784725" y="914400"/>
            <a:ext cx="4359275" cy="3581400"/>
          </a:xfrm>
          <a:noFill/>
        </p:spPr>
      </p:pic>
      <p:sp>
        <p:nvSpPr>
          <p:cNvPr id="14341" name="AutoShape 10"/>
          <p:cNvSpPr>
            <a:spLocks/>
          </p:cNvSpPr>
          <p:nvPr/>
        </p:nvSpPr>
        <p:spPr bwMode="auto">
          <a:xfrm rot="16274365">
            <a:off x="7132637" y="1639888"/>
            <a:ext cx="60325" cy="914400"/>
          </a:xfrm>
          <a:prstGeom prst="rightBrace">
            <a:avLst>
              <a:gd name="adj1" fmla="val 50000"/>
              <a:gd name="adj2" fmla="val 50000"/>
            </a:avLst>
          </a:prstGeom>
          <a:noFill/>
          <a:ln w="9525">
            <a:solidFill>
              <a:schemeClr val="tx1">
                <a:lumMod val="95000"/>
                <a:lumOff val="5000"/>
              </a:schemeClr>
            </a:solidFill>
            <a:round/>
            <a:headEnd/>
            <a:tailEnd/>
          </a:ln>
        </p:spPr>
        <p:txBody>
          <a:bodyPr wrap="none" anchor="ctr"/>
          <a:lstStyle/>
          <a:p>
            <a:pPr>
              <a:defRPr/>
            </a:pPr>
            <a:endParaRPr lang="en-US" dirty="0"/>
          </a:p>
        </p:txBody>
      </p:sp>
      <p:sp>
        <p:nvSpPr>
          <p:cNvPr id="19462" name="TextBox 5"/>
          <p:cNvSpPr txBox="1">
            <a:spLocks noChangeArrowheads="1"/>
          </p:cNvSpPr>
          <p:nvPr/>
        </p:nvSpPr>
        <p:spPr bwMode="auto">
          <a:xfrm>
            <a:off x="685800" y="4191000"/>
            <a:ext cx="8001000" cy="2308225"/>
          </a:xfrm>
          <a:prstGeom prst="rect">
            <a:avLst/>
          </a:prstGeom>
          <a:noFill/>
          <a:ln w="9525">
            <a:noFill/>
            <a:miter lim="800000"/>
            <a:headEnd/>
            <a:tailEnd/>
          </a:ln>
        </p:spPr>
        <p:txBody>
          <a:bodyPr>
            <a:spAutoFit/>
          </a:bodyPr>
          <a:lstStyle/>
          <a:p>
            <a:r>
              <a:rPr lang="en-US" b="1" i="1"/>
              <a:t>	</a:t>
            </a:r>
            <a:r>
              <a:rPr lang="en-US" b="1" i="1" u="sng"/>
              <a:t>Hormone affects:</a:t>
            </a:r>
          </a:p>
          <a:p>
            <a:endParaRPr lang="en-US" sz="2000"/>
          </a:p>
          <a:p>
            <a:pPr>
              <a:buFont typeface="Arial" charset="0"/>
              <a:buChar char="•"/>
            </a:pPr>
            <a:r>
              <a:rPr lang="en-US" sz="2000"/>
              <a:t>helps maintain blood pressure and cardiovascular function </a:t>
            </a:r>
          </a:p>
          <a:p>
            <a:pPr>
              <a:buFont typeface="Arial" charset="0"/>
              <a:buChar char="•"/>
            </a:pPr>
            <a:r>
              <a:rPr lang="en-US" sz="2000"/>
              <a:t>helps slow the immune system's inflammatory response </a:t>
            </a:r>
          </a:p>
          <a:p>
            <a:pPr>
              <a:buFont typeface="Arial" charset="0"/>
              <a:buChar char="•"/>
            </a:pPr>
            <a:r>
              <a:rPr lang="en-US" sz="2000"/>
              <a:t>helps balance the effects of insulin in breaking down sugar for energy </a:t>
            </a:r>
          </a:p>
          <a:p>
            <a:pPr>
              <a:buFont typeface="Arial" charset="0"/>
              <a:buChar char="•"/>
            </a:pPr>
            <a:r>
              <a:rPr lang="en-US" sz="2000"/>
              <a:t>helps regulate the metabolism of proteins, carbohydrates, and fats </a:t>
            </a:r>
          </a:p>
          <a:p>
            <a:pPr>
              <a:buFont typeface="Arial" charset="0"/>
              <a:buChar char="•"/>
            </a:pPr>
            <a:r>
              <a:rPr lang="en-US" sz="2000"/>
              <a:t>helps maintain proper arousal and sense of well-being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8534400" cy="838200"/>
          </a:xfrm>
        </p:spPr>
        <p:txBody>
          <a:bodyPr/>
          <a:lstStyle/>
          <a:p>
            <a:pPr eaLnBrk="1" hangingPunct="1"/>
            <a:r>
              <a:rPr lang="en-US" sz="4000" b="1" smtClean="0">
                <a:solidFill>
                  <a:schemeClr val="tx1"/>
                </a:solidFill>
              </a:rPr>
              <a:t>Adrenal Cortex</a:t>
            </a:r>
          </a:p>
        </p:txBody>
      </p:sp>
      <p:sp>
        <p:nvSpPr>
          <p:cNvPr id="20483" name="Rectangle 3"/>
          <p:cNvSpPr>
            <a:spLocks noGrp="1" noChangeArrowheads="1"/>
          </p:cNvSpPr>
          <p:nvPr>
            <p:ph type="body" sz="half" idx="1"/>
          </p:nvPr>
        </p:nvSpPr>
        <p:spPr>
          <a:xfrm>
            <a:off x="381000" y="1524000"/>
            <a:ext cx="4114800" cy="4953000"/>
          </a:xfrm>
        </p:spPr>
        <p:txBody>
          <a:bodyPr/>
          <a:lstStyle/>
          <a:p>
            <a:pPr algn="ctr" eaLnBrk="1" hangingPunct="1">
              <a:lnSpc>
                <a:spcPct val="90000"/>
              </a:lnSpc>
              <a:buFontTx/>
              <a:buNone/>
            </a:pPr>
            <a:r>
              <a:rPr lang="en-US" sz="2400" b="1" i="1" u="sng" smtClean="0"/>
              <a:t>Hormone affects:</a:t>
            </a:r>
          </a:p>
          <a:p>
            <a:pPr eaLnBrk="1" hangingPunct="1">
              <a:lnSpc>
                <a:spcPct val="90000"/>
              </a:lnSpc>
              <a:buFontTx/>
              <a:buNone/>
            </a:pPr>
            <a:r>
              <a:rPr lang="en-US" sz="2400" b="1" smtClean="0"/>
              <a:t>	Elevated blood glucose levels</a:t>
            </a:r>
          </a:p>
          <a:p>
            <a:pPr eaLnBrk="1" hangingPunct="1">
              <a:lnSpc>
                <a:spcPct val="90000"/>
              </a:lnSpc>
              <a:buFontTx/>
              <a:buNone/>
            </a:pPr>
            <a:r>
              <a:rPr lang="en-US" sz="2400" b="1" smtClean="0"/>
              <a:t>	Reduction of protein stores in all body cells except the liver</a:t>
            </a:r>
          </a:p>
          <a:p>
            <a:pPr eaLnBrk="1" hangingPunct="1">
              <a:lnSpc>
                <a:spcPct val="90000"/>
              </a:lnSpc>
              <a:buFontTx/>
              <a:buNone/>
            </a:pPr>
            <a:r>
              <a:rPr lang="en-US" sz="2400" b="1" smtClean="0"/>
              <a:t>	increased plasma protein levels</a:t>
            </a:r>
          </a:p>
          <a:p>
            <a:pPr eaLnBrk="1" hangingPunct="1">
              <a:lnSpc>
                <a:spcPct val="90000"/>
              </a:lnSpc>
              <a:buFontTx/>
              <a:buNone/>
            </a:pPr>
            <a:r>
              <a:rPr lang="en-US" sz="2400" b="1" smtClean="0"/>
              <a:t>	promote lipolysis and beta oxidation of fat</a:t>
            </a:r>
          </a:p>
          <a:p>
            <a:pPr eaLnBrk="1" hangingPunct="1">
              <a:lnSpc>
                <a:spcPct val="90000"/>
              </a:lnSpc>
              <a:buFontTx/>
              <a:buNone/>
            </a:pPr>
            <a:r>
              <a:rPr lang="en-US" sz="2400" b="1" smtClean="0"/>
              <a:t>	Helps body recover from stress</a:t>
            </a:r>
          </a:p>
          <a:p>
            <a:pPr eaLnBrk="1" hangingPunct="1">
              <a:lnSpc>
                <a:spcPct val="90000"/>
              </a:lnSpc>
              <a:buFontTx/>
              <a:buNone/>
            </a:pPr>
            <a:r>
              <a:rPr lang="en-US" sz="2400" b="1" smtClean="0"/>
              <a:t>	Prevention of inflammation</a:t>
            </a:r>
          </a:p>
          <a:p>
            <a:pPr eaLnBrk="1" hangingPunct="1">
              <a:lnSpc>
                <a:spcPct val="90000"/>
              </a:lnSpc>
              <a:buFontTx/>
              <a:buNone/>
            </a:pPr>
            <a:endParaRPr lang="en-US" sz="2400" b="1" smtClean="0"/>
          </a:p>
        </p:txBody>
      </p:sp>
      <p:pic>
        <p:nvPicPr>
          <p:cNvPr id="20484" name="Picture 9" descr="177518"/>
          <p:cNvPicPr>
            <a:picLocks noGrp="1" noChangeAspect="1" noChangeArrowheads="1"/>
          </p:cNvPicPr>
          <p:nvPr>
            <p:ph type="clipArt" sz="half" idx="2"/>
          </p:nvPr>
        </p:nvPicPr>
        <p:blipFill>
          <a:blip r:embed="rId2" cstate="print"/>
          <a:srcRect/>
          <a:stretch>
            <a:fillRect/>
          </a:stretch>
        </p:blipFill>
        <p:spPr>
          <a:xfrm>
            <a:off x="4973638" y="1524000"/>
            <a:ext cx="3865562" cy="49530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152400"/>
            <a:ext cx="6019800" cy="990600"/>
          </a:xfrm>
        </p:spPr>
        <p:txBody>
          <a:bodyPr/>
          <a:lstStyle/>
          <a:p>
            <a:pPr eaLnBrk="1" hangingPunct="1"/>
            <a:r>
              <a:rPr lang="en-US" sz="4000" b="1" smtClean="0">
                <a:solidFill>
                  <a:schemeClr val="tx1"/>
                </a:solidFill>
              </a:rPr>
              <a:t>Adrenal Cortex</a:t>
            </a:r>
          </a:p>
        </p:txBody>
      </p:sp>
      <p:sp>
        <p:nvSpPr>
          <p:cNvPr id="21507" name="Rectangle 3"/>
          <p:cNvSpPr>
            <a:spLocks noGrp="1" noChangeArrowheads="1"/>
          </p:cNvSpPr>
          <p:nvPr>
            <p:ph type="body" sz="half" idx="1"/>
          </p:nvPr>
        </p:nvSpPr>
        <p:spPr>
          <a:xfrm>
            <a:off x="228600" y="1219200"/>
            <a:ext cx="4114800" cy="1600200"/>
          </a:xfrm>
        </p:spPr>
        <p:txBody>
          <a:bodyPr/>
          <a:lstStyle/>
          <a:p>
            <a:pPr algn="ctr" eaLnBrk="1" hangingPunct="1">
              <a:buFontTx/>
              <a:buNone/>
            </a:pPr>
            <a:r>
              <a:rPr lang="en-US" sz="2400" b="1" i="1" u="sng" smtClean="0"/>
              <a:t>Hypo-secretion</a:t>
            </a:r>
          </a:p>
          <a:p>
            <a:pPr eaLnBrk="1" hangingPunct="1">
              <a:buFontTx/>
              <a:buNone/>
            </a:pPr>
            <a:r>
              <a:rPr lang="en-US" sz="2400" smtClean="0"/>
              <a:t>	</a:t>
            </a:r>
            <a:r>
              <a:rPr lang="en-US" sz="2000" b="1" i="1" u="sng" smtClean="0"/>
              <a:t>Addison’s disease </a:t>
            </a:r>
            <a:r>
              <a:rPr lang="en-US" sz="2000" b="1" smtClean="0"/>
              <a:t>– </a:t>
            </a:r>
          </a:p>
          <a:p>
            <a:pPr eaLnBrk="1" hangingPunct="1">
              <a:buFontTx/>
              <a:buNone/>
            </a:pPr>
            <a:r>
              <a:rPr lang="en-US" sz="2000" smtClean="0"/>
              <a:t>	Failure to produce adequate levels of cortisol </a:t>
            </a:r>
            <a:endParaRPr lang="en-US" sz="2000" b="1" smtClean="0"/>
          </a:p>
          <a:p>
            <a:pPr eaLnBrk="1" hangingPunct="1">
              <a:buFontTx/>
              <a:buNone/>
            </a:pPr>
            <a:endParaRPr lang="en-US" sz="2000" b="1" smtClean="0"/>
          </a:p>
          <a:p>
            <a:pPr eaLnBrk="1" hangingPunct="1">
              <a:buFontTx/>
              <a:buNone/>
            </a:pPr>
            <a:endParaRPr lang="en-US" sz="2000" smtClean="0"/>
          </a:p>
        </p:txBody>
      </p:sp>
      <p:pic>
        <p:nvPicPr>
          <p:cNvPr id="21508" name="Picture 10" descr="http://pathmicro.med.sc.edu/ghaffar/addison.jpg"/>
          <p:cNvPicPr>
            <a:picLocks noChangeAspect="1" noChangeArrowheads="1"/>
          </p:cNvPicPr>
          <p:nvPr/>
        </p:nvPicPr>
        <p:blipFill>
          <a:blip r:embed="rId2" cstate="print"/>
          <a:srcRect/>
          <a:stretch>
            <a:fillRect/>
          </a:stretch>
        </p:blipFill>
        <p:spPr bwMode="auto">
          <a:xfrm>
            <a:off x="7108825" y="3886200"/>
            <a:ext cx="2035175" cy="1447800"/>
          </a:xfrm>
          <a:prstGeom prst="rect">
            <a:avLst/>
          </a:prstGeom>
          <a:noFill/>
          <a:ln w="9525">
            <a:noFill/>
            <a:miter lim="800000"/>
            <a:headEnd/>
            <a:tailEnd/>
          </a:ln>
        </p:spPr>
      </p:pic>
      <p:pic>
        <p:nvPicPr>
          <p:cNvPr id="21509" name="Picture 12" descr="http://www.lib.uiowa.edu/hardin/md/pictures22/addison/plate10.jpg"/>
          <p:cNvPicPr>
            <a:picLocks noChangeAspect="1" noChangeArrowheads="1"/>
          </p:cNvPicPr>
          <p:nvPr/>
        </p:nvPicPr>
        <p:blipFill>
          <a:blip r:embed="rId3" cstate="print"/>
          <a:srcRect/>
          <a:stretch>
            <a:fillRect/>
          </a:stretch>
        </p:blipFill>
        <p:spPr bwMode="auto">
          <a:xfrm>
            <a:off x="6324600" y="0"/>
            <a:ext cx="2819400" cy="3895725"/>
          </a:xfrm>
          <a:prstGeom prst="rect">
            <a:avLst/>
          </a:prstGeom>
          <a:noFill/>
          <a:ln w="9525">
            <a:noFill/>
            <a:miter lim="800000"/>
            <a:headEnd/>
            <a:tailEnd/>
          </a:ln>
        </p:spPr>
      </p:pic>
      <p:pic>
        <p:nvPicPr>
          <p:cNvPr id="21510" name="Picture 14" descr="http://www.tiscali.co.uk/lifestyle/healthfitness/health_advice/netdoctor/archive/images/60046_hypoadrenalism3a.jpg"/>
          <p:cNvPicPr>
            <a:picLocks noChangeAspect="1" noChangeArrowheads="1"/>
          </p:cNvPicPr>
          <p:nvPr/>
        </p:nvPicPr>
        <p:blipFill>
          <a:blip r:embed="rId4" cstate="print"/>
          <a:srcRect/>
          <a:stretch>
            <a:fillRect/>
          </a:stretch>
        </p:blipFill>
        <p:spPr bwMode="auto">
          <a:xfrm>
            <a:off x="7162800" y="5330825"/>
            <a:ext cx="1981200" cy="1527175"/>
          </a:xfrm>
          <a:prstGeom prst="rect">
            <a:avLst/>
          </a:prstGeom>
          <a:noFill/>
          <a:ln w="9525">
            <a:noFill/>
            <a:miter lim="800000"/>
            <a:headEnd/>
            <a:tailEnd/>
          </a:ln>
        </p:spPr>
      </p:pic>
      <p:sp>
        <p:nvSpPr>
          <p:cNvPr id="21511" name="TextBox 10"/>
          <p:cNvSpPr txBox="1">
            <a:spLocks noChangeArrowheads="1"/>
          </p:cNvSpPr>
          <p:nvPr/>
        </p:nvSpPr>
        <p:spPr bwMode="auto">
          <a:xfrm>
            <a:off x="0" y="2819400"/>
            <a:ext cx="7067550" cy="3846513"/>
          </a:xfrm>
          <a:prstGeom prst="rect">
            <a:avLst/>
          </a:prstGeom>
          <a:noFill/>
          <a:ln w="9525">
            <a:noFill/>
            <a:miter lim="800000"/>
            <a:headEnd/>
            <a:tailEnd/>
          </a:ln>
        </p:spPr>
        <p:txBody>
          <a:bodyPr wrap="none">
            <a:spAutoFit/>
          </a:bodyPr>
          <a:lstStyle/>
          <a:p>
            <a:r>
              <a:rPr lang="en-US" b="1" i="1"/>
              <a:t>	</a:t>
            </a:r>
            <a:r>
              <a:rPr lang="en-US" b="1" i="1" u="sng"/>
              <a:t>Symptoms </a:t>
            </a:r>
          </a:p>
          <a:p>
            <a:r>
              <a:rPr lang="en-US"/>
              <a:t>	</a:t>
            </a:r>
          </a:p>
          <a:p>
            <a:r>
              <a:rPr lang="en-US" sz="2000"/>
              <a:t>chronic, worsening fatigue , muscle weakness , </a:t>
            </a:r>
          </a:p>
          <a:p>
            <a:r>
              <a:rPr lang="en-US" sz="2000"/>
              <a:t>loss of appetite , weight loss , nausea , vomiting  ,diarrhea </a:t>
            </a:r>
          </a:p>
          <a:p>
            <a:r>
              <a:rPr lang="en-US" sz="2000"/>
              <a:t>Other symptoms include</a:t>
            </a:r>
          </a:p>
          <a:p>
            <a:r>
              <a:rPr lang="en-US" sz="2000"/>
              <a:t>low blood pressure that falls further when standing, </a:t>
            </a:r>
          </a:p>
          <a:p>
            <a:r>
              <a:rPr lang="en-US" sz="2000"/>
              <a:t>causing dizziness or fainting </a:t>
            </a:r>
          </a:p>
          <a:p>
            <a:r>
              <a:rPr lang="en-US" sz="2000"/>
              <a:t>hyperpigmentation, or dark tanning; </a:t>
            </a:r>
          </a:p>
          <a:p>
            <a:r>
              <a:rPr lang="en-US" sz="2000"/>
              <a:t>this darkening of the skin is most visible on scars; skin folds;</a:t>
            </a:r>
          </a:p>
          <a:p>
            <a:r>
              <a:rPr lang="en-US" sz="2000"/>
              <a:t>pressure points such as the elbows, knees, knuckles, and toes; lips; </a:t>
            </a:r>
          </a:p>
          <a:p>
            <a:r>
              <a:rPr lang="en-US" sz="2000"/>
              <a:t>and mucous membranes </a:t>
            </a:r>
          </a:p>
          <a:p>
            <a:endParaRPr lang="en-US" sz="16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04800"/>
            <a:ext cx="8610600" cy="1219200"/>
          </a:xfrm>
        </p:spPr>
        <p:txBody>
          <a:bodyPr/>
          <a:lstStyle/>
          <a:p>
            <a:pPr eaLnBrk="1" hangingPunct="1"/>
            <a:r>
              <a:rPr lang="en-US" sz="4000" b="1" smtClean="0">
                <a:solidFill>
                  <a:schemeClr val="tx1"/>
                </a:solidFill>
              </a:rPr>
              <a:t>Hormones Released from the Anterior Pituitary or Adenohypophysis</a:t>
            </a:r>
          </a:p>
        </p:txBody>
      </p:sp>
      <p:sp>
        <p:nvSpPr>
          <p:cNvPr id="4099" name="Rectangle 3"/>
          <p:cNvSpPr>
            <a:spLocks noGrp="1" noChangeArrowheads="1"/>
          </p:cNvSpPr>
          <p:nvPr>
            <p:ph type="body" sz="half" idx="1"/>
          </p:nvPr>
        </p:nvSpPr>
        <p:spPr>
          <a:xfrm>
            <a:off x="304800" y="1981200"/>
            <a:ext cx="4495800" cy="4114800"/>
          </a:xfrm>
        </p:spPr>
        <p:txBody>
          <a:bodyPr/>
          <a:lstStyle/>
          <a:p>
            <a:pPr eaLnBrk="1" hangingPunct="1">
              <a:lnSpc>
                <a:spcPct val="90000"/>
              </a:lnSpc>
            </a:pPr>
            <a:r>
              <a:rPr lang="en-US" sz="2400" b="1" i="1" u="sng" smtClean="0"/>
              <a:t>Somatotrophs</a:t>
            </a:r>
          </a:p>
          <a:p>
            <a:pPr eaLnBrk="1" hangingPunct="1">
              <a:lnSpc>
                <a:spcPct val="90000"/>
              </a:lnSpc>
              <a:buFontTx/>
              <a:buNone/>
            </a:pPr>
            <a:r>
              <a:rPr lang="en-US" sz="2400" b="1" smtClean="0"/>
              <a:t>	Human Growth Hormone (hGH)</a:t>
            </a:r>
          </a:p>
          <a:p>
            <a:pPr eaLnBrk="1" hangingPunct="1">
              <a:lnSpc>
                <a:spcPct val="90000"/>
              </a:lnSpc>
              <a:buFontTx/>
              <a:buNone/>
            </a:pPr>
            <a:endParaRPr lang="en-US" sz="800" b="1" smtClean="0"/>
          </a:p>
          <a:p>
            <a:pPr eaLnBrk="1" hangingPunct="1">
              <a:lnSpc>
                <a:spcPct val="90000"/>
              </a:lnSpc>
            </a:pPr>
            <a:r>
              <a:rPr lang="en-US" sz="2400" b="1" i="1" smtClean="0"/>
              <a:t>Hypothalamic control</a:t>
            </a:r>
          </a:p>
          <a:p>
            <a:pPr eaLnBrk="1" hangingPunct="1">
              <a:lnSpc>
                <a:spcPct val="90000"/>
              </a:lnSpc>
              <a:buFontTx/>
              <a:buNone/>
            </a:pPr>
            <a:r>
              <a:rPr lang="en-US" sz="2400" b="1" smtClean="0"/>
              <a:t>	hGH releasing hormone</a:t>
            </a:r>
          </a:p>
          <a:p>
            <a:pPr eaLnBrk="1" hangingPunct="1">
              <a:lnSpc>
                <a:spcPct val="90000"/>
              </a:lnSpc>
              <a:buFontTx/>
              <a:buNone/>
            </a:pPr>
            <a:r>
              <a:rPr lang="en-US" sz="2400" b="1" smtClean="0"/>
              <a:t>	hGH inhibiting hormone</a:t>
            </a:r>
          </a:p>
          <a:p>
            <a:pPr eaLnBrk="1" hangingPunct="1">
              <a:lnSpc>
                <a:spcPct val="90000"/>
              </a:lnSpc>
              <a:buFontTx/>
              <a:buNone/>
            </a:pPr>
            <a:endParaRPr lang="en-US" sz="800" b="1" smtClean="0"/>
          </a:p>
          <a:p>
            <a:pPr eaLnBrk="1" hangingPunct="1">
              <a:lnSpc>
                <a:spcPct val="90000"/>
              </a:lnSpc>
            </a:pPr>
            <a:r>
              <a:rPr lang="en-US" sz="2400" b="1" i="1" smtClean="0"/>
              <a:t>Target Tissues</a:t>
            </a:r>
            <a:r>
              <a:rPr lang="en-US" sz="2400" b="1" smtClean="0"/>
              <a:t>:</a:t>
            </a:r>
          </a:p>
          <a:p>
            <a:pPr eaLnBrk="1" hangingPunct="1">
              <a:lnSpc>
                <a:spcPct val="90000"/>
              </a:lnSpc>
              <a:buFontTx/>
              <a:buNone/>
            </a:pPr>
            <a:r>
              <a:rPr lang="en-US" sz="2400" b="1" smtClean="0"/>
              <a:t>	General body cells, particularly bone, muscle, cartilage, and the liver.</a:t>
            </a:r>
          </a:p>
        </p:txBody>
      </p:sp>
      <p:pic>
        <p:nvPicPr>
          <p:cNvPr id="4100" name="Picture 5" descr="ENDO093"/>
          <p:cNvPicPr>
            <a:picLocks noGrp="1" noChangeAspect="1" noChangeArrowheads="1"/>
          </p:cNvPicPr>
          <p:nvPr>
            <p:ph type="clipArt" sz="half" idx="2"/>
          </p:nvPr>
        </p:nvPicPr>
        <p:blipFill>
          <a:blip r:embed="rId2" cstate="print"/>
          <a:srcRect/>
          <a:stretch>
            <a:fillRect/>
          </a:stretch>
        </p:blipFill>
        <p:spPr>
          <a:xfrm>
            <a:off x="4343400" y="1911350"/>
            <a:ext cx="4419600" cy="433705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0"/>
            <a:ext cx="5562600" cy="762000"/>
          </a:xfrm>
        </p:spPr>
        <p:txBody>
          <a:bodyPr/>
          <a:lstStyle/>
          <a:p>
            <a:r>
              <a:rPr lang="en-US" b="1" smtClean="0">
                <a:solidFill>
                  <a:schemeClr val="tx1"/>
                </a:solidFill>
              </a:rPr>
              <a:t>Adrenal Cortex</a:t>
            </a:r>
            <a:endParaRPr lang="en-US" smtClean="0">
              <a:solidFill>
                <a:schemeClr val="tx1"/>
              </a:solidFill>
            </a:endParaRPr>
          </a:p>
        </p:txBody>
      </p:sp>
      <p:sp>
        <p:nvSpPr>
          <p:cNvPr id="22531" name="Text Placeholder 2"/>
          <p:cNvSpPr>
            <a:spLocks noGrp="1"/>
          </p:cNvSpPr>
          <p:nvPr>
            <p:ph type="body" sz="half" idx="1"/>
          </p:nvPr>
        </p:nvSpPr>
        <p:spPr>
          <a:xfrm>
            <a:off x="228600" y="914400"/>
            <a:ext cx="3810000" cy="5638800"/>
          </a:xfrm>
        </p:spPr>
        <p:txBody>
          <a:bodyPr/>
          <a:lstStyle/>
          <a:p>
            <a:pPr algn="ctr" eaLnBrk="1" hangingPunct="1">
              <a:buFontTx/>
              <a:buNone/>
            </a:pPr>
            <a:r>
              <a:rPr lang="en-US" sz="2400" b="1" i="1" u="sng" smtClean="0"/>
              <a:t>Hyper-secretion:</a:t>
            </a:r>
          </a:p>
          <a:p>
            <a:pPr eaLnBrk="1" hangingPunct="1">
              <a:buFontTx/>
              <a:buNone/>
            </a:pPr>
            <a:r>
              <a:rPr lang="en-US" sz="2000" b="1" smtClean="0"/>
              <a:t>	</a:t>
            </a:r>
            <a:r>
              <a:rPr lang="en-US" sz="2000" b="1" i="1" smtClean="0"/>
              <a:t>Cushing’s Syndrome</a:t>
            </a:r>
          </a:p>
          <a:p>
            <a:pPr eaLnBrk="1" hangingPunct="1">
              <a:buFontTx/>
              <a:buNone/>
            </a:pPr>
            <a:endParaRPr lang="en-US" sz="800" b="1" i="1" smtClean="0"/>
          </a:p>
          <a:p>
            <a:pPr eaLnBrk="1" hangingPunct="1">
              <a:buFontTx/>
              <a:buNone/>
            </a:pPr>
            <a:r>
              <a:rPr lang="en-US" sz="2000" b="1" i="1" smtClean="0"/>
              <a:t>	</a:t>
            </a:r>
            <a:r>
              <a:rPr lang="en-US" sz="2400" b="1" u="sng" smtClean="0"/>
              <a:t>Symptoms</a:t>
            </a:r>
            <a:endParaRPr lang="en-US" sz="2400" b="1" i="1" u="sng" smtClean="0"/>
          </a:p>
          <a:p>
            <a:pPr eaLnBrk="1" hangingPunct="1"/>
            <a:r>
              <a:rPr lang="en-US" sz="2000" smtClean="0"/>
              <a:t>Upper body obesity, rounded face, increased fat around the neck, and thinning arms and legs. Children tend to be obese with slowed growth rates.</a:t>
            </a:r>
          </a:p>
          <a:p>
            <a:pPr eaLnBrk="1" hangingPunct="1"/>
            <a:r>
              <a:rPr lang="en-US" sz="2000" smtClean="0"/>
              <a:t>Skin, becomes fragile and thin. bruises easily and heals poorly. Purplish pink stretch marks may appear on the abdomen, thighs, buttocks, arms and breasts</a:t>
            </a:r>
            <a:endParaRPr lang="en-US" sz="2000" b="1" smtClean="0"/>
          </a:p>
          <a:p>
            <a:r>
              <a:rPr lang="en-US" sz="2000" smtClean="0"/>
              <a:t>Women usually have excess hair growth on their faces, necks, chests, abdomens, and thighs</a:t>
            </a:r>
          </a:p>
        </p:txBody>
      </p:sp>
      <p:pic>
        <p:nvPicPr>
          <p:cNvPr id="22532" name="Picture 6" descr="cushing"/>
          <p:cNvPicPr>
            <a:picLocks noGrp="1" noChangeAspect="1" noChangeArrowheads="1"/>
          </p:cNvPicPr>
          <p:nvPr>
            <p:ph type="clipArt" sz="half" idx="2"/>
          </p:nvPr>
        </p:nvPicPr>
        <p:blipFill>
          <a:blip r:embed="rId2" cstate="print"/>
          <a:srcRect/>
          <a:stretch>
            <a:fillRect/>
          </a:stretch>
        </p:blipFill>
        <p:spPr>
          <a:xfrm>
            <a:off x="4221163" y="3657600"/>
            <a:ext cx="4922837" cy="3200400"/>
          </a:xfrm>
          <a:noFill/>
        </p:spPr>
      </p:pic>
      <p:pic>
        <p:nvPicPr>
          <p:cNvPr id="22533" name="Picture 2" descr="http://www.usc.edu/student-affairs/Health_Center/adolhealth/images/b1_clip_image008.jpg"/>
          <p:cNvPicPr>
            <a:picLocks noChangeAspect="1" noChangeArrowheads="1"/>
          </p:cNvPicPr>
          <p:nvPr/>
        </p:nvPicPr>
        <p:blipFill>
          <a:blip r:embed="rId3" cstate="print"/>
          <a:srcRect/>
          <a:stretch>
            <a:fillRect/>
          </a:stretch>
        </p:blipFill>
        <p:spPr bwMode="auto">
          <a:xfrm>
            <a:off x="7077075" y="304800"/>
            <a:ext cx="2066925" cy="3343275"/>
          </a:xfrm>
          <a:prstGeom prst="rect">
            <a:avLst/>
          </a:prstGeom>
          <a:noFill/>
          <a:ln w="9525">
            <a:noFill/>
            <a:miter lim="800000"/>
            <a:headEnd/>
            <a:tailEnd/>
          </a:ln>
        </p:spPr>
      </p:pic>
      <p:pic>
        <p:nvPicPr>
          <p:cNvPr id="22534" name="Picture 4" descr="http://www.cushingssyndrome.org/images/ezzat.jpg"/>
          <p:cNvPicPr>
            <a:picLocks noChangeAspect="1" noChangeArrowheads="1"/>
          </p:cNvPicPr>
          <p:nvPr/>
        </p:nvPicPr>
        <p:blipFill>
          <a:blip r:embed="rId4" cstate="print"/>
          <a:srcRect/>
          <a:stretch>
            <a:fillRect/>
          </a:stretch>
        </p:blipFill>
        <p:spPr bwMode="auto">
          <a:xfrm>
            <a:off x="4267200" y="1905000"/>
            <a:ext cx="2828925" cy="1771650"/>
          </a:xfrm>
          <a:prstGeom prst="rect">
            <a:avLst/>
          </a:prstGeom>
          <a:noFill/>
          <a:ln w="9525">
            <a:noFill/>
            <a:miter lim="800000"/>
            <a:headEnd/>
            <a:tailEnd/>
          </a:ln>
        </p:spPr>
      </p:pic>
      <p:pic>
        <p:nvPicPr>
          <p:cNvPr id="22535" name="Picture 6" descr="http://www.sd-neurosurgeon.com/images/cushings%20disease%201.jpg"/>
          <p:cNvPicPr>
            <a:picLocks noChangeAspect="1" noChangeArrowheads="1"/>
          </p:cNvPicPr>
          <p:nvPr/>
        </p:nvPicPr>
        <p:blipFill>
          <a:blip r:embed="rId5" cstate="print"/>
          <a:srcRect/>
          <a:stretch>
            <a:fillRect/>
          </a:stretch>
        </p:blipFill>
        <p:spPr bwMode="auto">
          <a:xfrm>
            <a:off x="5867400" y="0"/>
            <a:ext cx="12192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304800"/>
            <a:ext cx="8534400" cy="838200"/>
          </a:xfrm>
        </p:spPr>
        <p:txBody>
          <a:bodyPr/>
          <a:lstStyle/>
          <a:p>
            <a:pPr eaLnBrk="1" hangingPunct="1"/>
            <a:r>
              <a:rPr lang="en-US" sz="4000" b="1" smtClean="0">
                <a:solidFill>
                  <a:schemeClr val="tx1"/>
                </a:solidFill>
              </a:rPr>
              <a:t>Adrenal Cortex</a:t>
            </a:r>
          </a:p>
        </p:txBody>
      </p:sp>
      <p:sp>
        <p:nvSpPr>
          <p:cNvPr id="23555" name="Rectangle 3"/>
          <p:cNvSpPr>
            <a:spLocks noGrp="1" noChangeArrowheads="1"/>
          </p:cNvSpPr>
          <p:nvPr>
            <p:ph type="body" sz="half" idx="1"/>
          </p:nvPr>
        </p:nvSpPr>
        <p:spPr>
          <a:xfrm>
            <a:off x="228600" y="1066800"/>
            <a:ext cx="4114800" cy="5334000"/>
          </a:xfrm>
        </p:spPr>
        <p:txBody>
          <a:bodyPr/>
          <a:lstStyle/>
          <a:p>
            <a:pPr algn="ctr" eaLnBrk="1" hangingPunct="1">
              <a:lnSpc>
                <a:spcPct val="90000"/>
              </a:lnSpc>
              <a:buFontTx/>
              <a:buNone/>
            </a:pPr>
            <a:r>
              <a:rPr lang="en-US" sz="2400" b="1" i="1" u="sng" smtClean="0"/>
              <a:t>Zona glomerulosa</a:t>
            </a:r>
          </a:p>
          <a:p>
            <a:pPr eaLnBrk="1" hangingPunct="1">
              <a:lnSpc>
                <a:spcPct val="90000"/>
              </a:lnSpc>
              <a:buFontTx/>
              <a:buNone/>
            </a:pPr>
            <a:r>
              <a:rPr lang="en-US" sz="2400" b="1" smtClean="0"/>
              <a:t>	</a:t>
            </a:r>
            <a:r>
              <a:rPr lang="en-US" sz="2000" b="1" smtClean="0"/>
              <a:t>Mineralocorticoids such as Aldosterone</a:t>
            </a:r>
          </a:p>
          <a:p>
            <a:pPr eaLnBrk="1" hangingPunct="1">
              <a:lnSpc>
                <a:spcPct val="90000"/>
              </a:lnSpc>
              <a:buFontTx/>
              <a:buNone/>
            </a:pPr>
            <a:endParaRPr lang="en-US" sz="800" b="1" smtClean="0"/>
          </a:p>
          <a:p>
            <a:pPr algn="ctr" eaLnBrk="1" hangingPunct="1">
              <a:lnSpc>
                <a:spcPct val="90000"/>
              </a:lnSpc>
              <a:buFontTx/>
              <a:buNone/>
            </a:pPr>
            <a:r>
              <a:rPr lang="en-US" sz="2400" b="1" i="1" u="sng" smtClean="0"/>
              <a:t>Hormonal control</a:t>
            </a:r>
          </a:p>
          <a:p>
            <a:pPr eaLnBrk="1" hangingPunct="1">
              <a:lnSpc>
                <a:spcPct val="90000"/>
              </a:lnSpc>
              <a:buFontTx/>
              <a:buNone/>
            </a:pPr>
            <a:r>
              <a:rPr lang="en-US" sz="2400" b="1" smtClean="0"/>
              <a:t>	</a:t>
            </a:r>
            <a:r>
              <a:rPr lang="en-US" sz="2000" b="1" smtClean="0"/>
              <a:t>renin-angiotensin pathway</a:t>
            </a:r>
          </a:p>
          <a:p>
            <a:pPr eaLnBrk="1" hangingPunct="1">
              <a:lnSpc>
                <a:spcPct val="90000"/>
              </a:lnSpc>
              <a:buFontTx/>
              <a:buNone/>
            </a:pPr>
            <a:r>
              <a:rPr lang="en-US" sz="2000" b="1" smtClean="0"/>
              <a:t>	permissive effect of ACTH </a:t>
            </a:r>
          </a:p>
          <a:p>
            <a:pPr eaLnBrk="1" hangingPunct="1">
              <a:lnSpc>
                <a:spcPct val="90000"/>
              </a:lnSpc>
              <a:buFontTx/>
              <a:buNone/>
            </a:pPr>
            <a:endParaRPr lang="en-US" sz="800" b="1" smtClean="0"/>
          </a:p>
          <a:p>
            <a:pPr algn="ctr" eaLnBrk="1" hangingPunct="1">
              <a:lnSpc>
                <a:spcPct val="90000"/>
              </a:lnSpc>
              <a:buFontTx/>
              <a:buNone/>
            </a:pPr>
            <a:r>
              <a:rPr lang="en-US" sz="2400" b="1" i="1" u="sng" smtClean="0"/>
              <a:t>Target tissue</a:t>
            </a:r>
          </a:p>
          <a:p>
            <a:pPr eaLnBrk="1" hangingPunct="1">
              <a:lnSpc>
                <a:spcPct val="90000"/>
              </a:lnSpc>
              <a:buFontTx/>
              <a:buNone/>
            </a:pPr>
            <a:r>
              <a:rPr lang="en-US" sz="2000" b="1" smtClean="0"/>
              <a:t>	Principle cells of the DCT and collecting duct</a:t>
            </a:r>
          </a:p>
          <a:p>
            <a:pPr eaLnBrk="1" hangingPunct="1">
              <a:lnSpc>
                <a:spcPct val="90000"/>
              </a:lnSpc>
              <a:buFontTx/>
              <a:buNone/>
            </a:pPr>
            <a:endParaRPr lang="en-US" sz="2000" b="1" smtClean="0"/>
          </a:p>
          <a:p>
            <a:pPr algn="ctr" eaLnBrk="1" hangingPunct="1">
              <a:lnSpc>
                <a:spcPct val="90000"/>
              </a:lnSpc>
              <a:buFontTx/>
              <a:buNone/>
            </a:pPr>
            <a:r>
              <a:rPr lang="en-US" sz="2400" b="1" i="1" u="sng" smtClean="0"/>
              <a:t>Hormone affects</a:t>
            </a:r>
          </a:p>
          <a:p>
            <a:pPr eaLnBrk="1" hangingPunct="1">
              <a:lnSpc>
                <a:spcPct val="90000"/>
              </a:lnSpc>
              <a:buFontTx/>
              <a:buNone/>
            </a:pPr>
            <a:r>
              <a:rPr lang="en-US" sz="2400" b="1" smtClean="0"/>
              <a:t>	</a:t>
            </a:r>
            <a:r>
              <a:rPr lang="en-US" sz="2000" b="1" smtClean="0"/>
              <a:t>increases reabsorption of Na+ and water</a:t>
            </a:r>
          </a:p>
          <a:p>
            <a:pPr eaLnBrk="1" hangingPunct="1">
              <a:lnSpc>
                <a:spcPct val="90000"/>
              </a:lnSpc>
              <a:buFontTx/>
              <a:buNone/>
            </a:pPr>
            <a:r>
              <a:rPr lang="en-US" sz="2400" b="1" smtClean="0"/>
              <a:t>	</a:t>
            </a:r>
          </a:p>
        </p:txBody>
      </p:sp>
      <p:pic>
        <p:nvPicPr>
          <p:cNvPr id="23556" name="Picture 6" descr="Adrenal galnd"/>
          <p:cNvPicPr>
            <a:picLocks noGrp="1" noChangeAspect="1" noChangeArrowheads="1"/>
          </p:cNvPicPr>
          <p:nvPr>
            <p:ph type="clipArt" sz="half" idx="2"/>
          </p:nvPr>
        </p:nvPicPr>
        <p:blipFill>
          <a:blip r:embed="rId2" cstate="print"/>
          <a:srcRect/>
          <a:stretch>
            <a:fillRect/>
          </a:stretch>
        </p:blipFill>
        <p:spPr>
          <a:xfrm>
            <a:off x="4267200" y="2133600"/>
            <a:ext cx="4572000" cy="3429000"/>
          </a:xfrm>
          <a:noFill/>
        </p:spPr>
      </p:pic>
      <p:sp>
        <p:nvSpPr>
          <p:cNvPr id="23557" name="AutoShape 7"/>
          <p:cNvSpPr>
            <a:spLocks/>
          </p:cNvSpPr>
          <p:nvPr/>
        </p:nvSpPr>
        <p:spPr bwMode="auto">
          <a:xfrm rot="16173461" flipV="1">
            <a:off x="7540625" y="1446213"/>
            <a:ext cx="533400" cy="838200"/>
          </a:xfrm>
          <a:prstGeom prst="rightBrace">
            <a:avLst>
              <a:gd name="adj1" fmla="val 13095"/>
              <a:gd name="adj2" fmla="val 50000"/>
            </a:avLst>
          </a:prstGeom>
          <a:noFill/>
          <a:ln w="9525">
            <a:solidFill>
              <a:srgbClr val="FFFF00"/>
            </a:solidFill>
            <a:round/>
            <a:headEnd/>
            <a:tailEnd/>
          </a:ln>
        </p:spPr>
        <p:txBody>
          <a:bodyPr rot="10800000" vert="eaVert" wrap="none" anchor="ctr"/>
          <a:lstStyle/>
          <a:p>
            <a:pPr algn="ctr"/>
            <a:endParaRPr lang="en-US"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8534400" cy="838200"/>
          </a:xfrm>
        </p:spPr>
        <p:txBody>
          <a:bodyPr/>
          <a:lstStyle/>
          <a:p>
            <a:pPr eaLnBrk="1" hangingPunct="1"/>
            <a:r>
              <a:rPr lang="en-US" sz="4000" b="1" smtClean="0">
                <a:solidFill>
                  <a:schemeClr val="tx1"/>
                </a:solidFill>
              </a:rPr>
              <a:t> Adrenal Cortex</a:t>
            </a:r>
          </a:p>
        </p:txBody>
      </p:sp>
      <p:sp>
        <p:nvSpPr>
          <p:cNvPr id="24579" name="Rectangle 3"/>
          <p:cNvSpPr>
            <a:spLocks noGrp="1" noChangeArrowheads="1"/>
          </p:cNvSpPr>
          <p:nvPr>
            <p:ph type="body" sz="half" idx="1"/>
          </p:nvPr>
        </p:nvSpPr>
        <p:spPr>
          <a:xfrm>
            <a:off x="381000" y="1524000"/>
            <a:ext cx="4114800" cy="5029200"/>
          </a:xfrm>
        </p:spPr>
        <p:txBody>
          <a:bodyPr/>
          <a:lstStyle/>
          <a:p>
            <a:pPr algn="ctr" eaLnBrk="1" hangingPunct="1">
              <a:lnSpc>
                <a:spcPct val="90000"/>
              </a:lnSpc>
              <a:buFontTx/>
              <a:buNone/>
            </a:pPr>
            <a:r>
              <a:rPr lang="en-US" sz="2400" b="1" i="1" u="sng" smtClean="0"/>
              <a:t>Hyper-secretion</a:t>
            </a:r>
            <a:r>
              <a:rPr lang="en-US" sz="2400" b="1" smtClean="0"/>
              <a:t>:</a:t>
            </a:r>
          </a:p>
          <a:p>
            <a:pPr eaLnBrk="1" hangingPunct="1">
              <a:lnSpc>
                <a:spcPct val="90000"/>
              </a:lnSpc>
              <a:buFontTx/>
              <a:buNone/>
            </a:pPr>
            <a:r>
              <a:rPr lang="en-US" sz="2400" b="1" smtClean="0"/>
              <a:t>	</a:t>
            </a:r>
            <a:r>
              <a:rPr lang="en-US" sz="2400" b="1" i="1" smtClean="0"/>
              <a:t>Aldosteronism</a:t>
            </a:r>
            <a:r>
              <a:rPr lang="en-US" sz="2400" b="1" smtClean="0"/>
              <a:t>:</a:t>
            </a:r>
          </a:p>
          <a:p>
            <a:pPr eaLnBrk="1" hangingPunct="1">
              <a:lnSpc>
                <a:spcPct val="90000"/>
              </a:lnSpc>
              <a:buFontTx/>
              <a:buNone/>
            </a:pPr>
            <a:r>
              <a:rPr lang="en-US" sz="2400" b="1" smtClean="0"/>
              <a:t>	</a:t>
            </a:r>
            <a:r>
              <a:rPr lang="en-US" sz="2000" b="1" smtClean="0"/>
              <a:t>Hypokalemia, increase in extracellular fluid and blood volume,and hypertension, may also have period of muscular paralysis </a:t>
            </a:r>
          </a:p>
          <a:p>
            <a:pPr eaLnBrk="1" hangingPunct="1">
              <a:lnSpc>
                <a:spcPct val="90000"/>
              </a:lnSpc>
              <a:buFontTx/>
              <a:buNone/>
            </a:pPr>
            <a:endParaRPr lang="en-US" sz="800" b="1" smtClean="0"/>
          </a:p>
          <a:p>
            <a:pPr algn="ctr" eaLnBrk="1" hangingPunct="1">
              <a:lnSpc>
                <a:spcPct val="90000"/>
              </a:lnSpc>
              <a:buFontTx/>
              <a:buNone/>
            </a:pPr>
            <a:r>
              <a:rPr lang="en-US" sz="2400" b="1" i="1" u="sng" smtClean="0"/>
              <a:t>Hypo-secretion:</a:t>
            </a:r>
          </a:p>
          <a:p>
            <a:pPr eaLnBrk="1" hangingPunct="1">
              <a:lnSpc>
                <a:spcPct val="90000"/>
              </a:lnSpc>
              <a:buFontTx/>
              <a:buNone/>
            </a:pPr>
            <a:r>
              <a:rPr lang="en-US" sz="2400" b="1" i="1" smtClean="0"/>
              <a:t>	Mineralocorticoids </a:t>
            </a:r>
            <a:r>
              <a:rPr lang="en-US" sz="2400" b="1" smtClean="0"/>
              <a:t>deficiency, death occurs in four days to two weeks if untreated</a:t>
            </a:r>
          </a:p>
        </p:txBody>
      </p:sp>
      <p:pic>
        <p:nvPicPr>
          <p:cNvPr id="24580" name="Picture 9" descr="177511"/>
          <p:cNvPicPr>
            <a:picLocks noGrp="1" noChangeAspect="1" noChangeArrowheads="1"/>
          </p:cNvPicPr>
          <p:nvPr>
            <p:ph type="clipArt" sz="half" idx="2"/>
          </p:nvPr>
        </p:nvPicPr>
        <p:blipFill>
          <a:blip r:embed="rId2" cstate="print"/>
          <a:srcRect/>
          <a:stretch>
            <a:fillRect/>
          </a:stretch>
        </p:blipFill>
        <p:spPr>
          <a:xfrm>
            <a:off x="4495800" y="2057400"/>
            <a:ext cx="4648200" cy="324802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914400"/>
            <a:ext cx="3581400" cy="3733800"/>
          </a:xfrm>
        </p:spPr>
        <p:txBody>
          <a:bodyPr/>
          <a:lstStyle/>
          <a:p>
            <a:pPr eaLnBrk="1" hangingPunct="1"/>
            <a:r>
              <a:rPr lang="en-US" sz="4000" b="1" smtClean="0">
                <a:solidFill>
                  <a:schemeClr val="tx1"/>
                </a:solidFill>
              </a:rPr>
              <a:t>Overview of the interactions of hormones in response to stress</a:t>
            </a:r>
          </a:p>
        </p:txBody>
      </p:sp>
      <p:pic>
        <p:nvPicPr>
          <p:cNvPr id="25603" name="Picture 3" descr="177518"/>
          <p:cNvPicPr>
            <a:picLocks noChangeAspect="1" noChangeArrowheads="1"/>
          </p:cNvPicPr>
          <p:nvPr/>
        </p:nvPicPr>
        <p:blipFill>
          <a:blip r:embed="rId2" cstate="print"/>
          <a:srcRect/>
          <a:stretch>
            <a:fillRect/>
          </a:stretch>
        </p:blipFill>
        <p:spPr bwMode="auto">
          <a:xfrm>
            <a:off x="3970338" y="0"/>
            <a:ext cx="51736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304800"/>
            <a:ext cx="8534400" cy="838200"/>
          </a:xfrm>
        </p:spPr>
        <p:txBody>
          <a:bodyPr/>
          <a:lstStyle/>
          <a:p>
            <a:pPr eaLnBrk="1" hangingPunct="1"/>
            <a:r>
              <a:rPr lang="en-US" sz="4000" b="1" smtClean="0">
                <a:solidFill>
                  <a:schemeClr val="tx1"/>
                </a:solidFill>
              </a:rPr>
              <a:t>Adrenal Cortex</a:t>
            </a:r>
          </a:p>
        </p:txBody>
      </p:sp>
      <p:sp>
        <p:nvSpPr>
          <p:cNvPr id="26627" name="Rectangle 3"/>
          <p:cNvSpPr>
            <a:spLocks noGrp="1" noChangeArrowheads="1"/>
          </p:cNvSpPr>
          <p:nvPr>
            <p:ph type="body" sz="half" idx="1"/>
          </p:nvPr>
        </p:nvSpPr>
        <p:spPr>
          <a:xfrm>
            <a:off x="381000" y="1295400"/>
            <a:ext cx="4114800" cy="4953000"/>
          </a:xfrm>
        </p:spPr>
        <p:txBody>
          <a:bodyPr/>
          <a:lstStyle/>
          <a:p>
            <a:pPr algn="ctr" eaLnBrk="1" hangingPunct="1">
              <a:buFontTx/>
              <a:buNone/>
            </a:pPr>
            <a:r>
              <a:rPr lang="en-US" sz="2800" b="1" i="1" u="sng" smtClean="0"/>
              <a:t>Zona reticularis</a:t>
            </a:r>
          </a:p>
          <a:p>
            <a:pPr eaLnBrk="1" hangingPunct="1">
              <a:buFontTx/>
              <a:buNone/>
            </a:pPr>
            <a:r>
              <a:rPr lang="en-US" sz="2800" b="1" smtClean="0"/>
              <a:t>	</a:t>
            </a:r>
            <a:r>
              <a:rPr lang="en-US" sz="2000" b="1" smtClean="0"/>
              <a:t>Produces small amounts of androgens, mostly dehydroepiandosterone (DHEA), DHEA may be converted into estrogens</a:t>
            </a:r>
          </a:p>
          <a:p>
            <a:pPr eaLnBrk="1" hangingPunct="1">
              <a:buFontTx/>
              <a:buNone/>
            </a:pPr>
            <a:endParaRPr lang="en-US" sz="800" b="1" smtClean="0"/>
          </a:p>
          <a:p>
            <a:pPr algn="ctr" eaLnBrk="1" hangingPunct="1">
              <a:buFontTx/>
              <a:buNone/>
            </a:pPr>
            <a:r>
              <a:rPr lang="en-US" sz="2800" b="1" i="1" u="sng" smtClean="0"/>
              <a:t>Hormone Control</a:t>
            </a:r>
            <a:r>
              <a:rPr lang="en-US" sz="2800" b="1" smtClean="0"/>
              <a:t>:</a:t>
            </a:r>
          </a:p>
          <a:p>
            <a:pPr eaLnBrk="1" hangingPunct="1">
              <a:buFontTx/>
              <a:buNone/>
            </a:pPr>
            <a:r>
              <a:rPr lang="en-US" sz="2000" b="1" smtClean="0"/>
              <a:t>	Believed to be ACTH</a:t>
            </a:r>
          </a:p>
          <a:p>
            <a:pPr eaLnBrk="1" hangingPunct="1">
              <a:buFontTx/>
              <a:buNone/>
            </a:pPr>
            <a:endParaRPr lang="en-US" sz="800" b="1" smtClean="0"/>
          </a:p>
          <a:p>
            <a:pPr algn="ctr" eaLnBrk="1" hangingPunct="1">
              <a:buFontTx/>
              <a:buNone/>
            </a:pPr>
            <a:r>
              <a:rPr lang="en-US" sz="2800" b="1" i="1" u="sng" smtClean="0"/>
              <a:t>Target tissue:</a:t>
            </a:r>
          </a:p>
          <a:p>
            <a:pPr eaLnBrk="1" hangingPunct="1">
              <a:buFontTx/>
              <a:buNone/>
            </a:pPr>
            <a:r>
              <a:rPr lang="en-US" sz="2400" b="1" smtClean="0"/>
              <a:t>	</a:t>
            </a:r>
            <a:r>
              <a:rPr lang="en-US" sz="2000" b="1" smtClean="0"/>
              <a:t>General body cells</a:t>
            </a:r>
          </a:p>
          <a:p>
            <a:pPr eaLnBrk="1" hangingPunct="1">
              <a:buFontTx/>
              <a:buNone/>
            </a:pPr>
            <a:endParaRPr lang="en-US" sz="2800" b="1" smtClean="0"/>
          </a:p>
        </p:txBody>
      </p:sp>
      <p:pic>
        <p:nvPicPr>
          <p:cNvPr id="26628" name="Picture 7" descr="Adrenal galnd"/>
          <p:cNvPicPr>
            <a:picLocks noGrp="1" noChangeAspect="1" noChangeArrowheads="1"/>
          </p:cNvPicPr>
          <p:nvPr>
            <p:ph type="clipArt" sz="half" idx="2"/>
          </p:nvPr>
        </p:nvPicPr>
        <p:blipFill>
          <a:blip r:embed="rId2" cstate="print"/>
          <a:srcRect/>
          <a:stretch>
            <a:fillRect/>
          </a:stretch>
        </p:blipFill>
        <p:spPr>
          <a:xfrm>
            <a:off x="4495800" y="1981200"/>
            <a:ext cx="4419600" cy="3733800"/>
          </a:xfrm>
          <a:noFill/>
        </p:spPr>
      </p:pic>
      <p:sp>
        <p:nvSpPr>
          <p:cNvPr id="26629" name="AutoShape 8"/>
          <p:cNvSpPr>
            <a:spLocks/>
          </p:cNvSpPr>
          <p:nvPr/>
        </p:nvSpPr>
        <p:spPr bwMode="auto">
          <a:xfrm rot="-5400000">
            <a:off x="6019800" y="1371600"/>
            <a:ext cx="152400" cy="914400"/>
          </a:xfrm>
          <a:prstGeom prst="rightBrace">
            <a:avLst>
              <a:gd name="adj1" fmla="val 50000"/>
              <a:gd name="adj2" fmla="val 50000"/>
            </a:avLst>
          </a:prstGeom>
          <a:noFill/>
          <a:ln w="9525">
            <a:solidFill>
              <a:srgbClr val="FFFF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3922"/>
          </a:schemeClr>
        </a:solidFill>
        <a:effectLst/>
      </p:bgPr>
    </p:bg>
    <p:spTree>
      <p:nvGrpSpPr>
        <p:cNvPr id="1" name=""/>
        <p:cNvGrpSpPr/>
        <p:nvPr/>
      </p:nvGrpSpPr>
      <p:grpSpPr>
        <a:xfrm>
          <a:off x="0" y="0"/>
          <a:ext cx="0" cy="0"/>
          <a:chOff x="0" y="0"/>
          <a:chExt cx="0" cy="0"/>
        </a:xfrm>
      </p:grpSpPr>
      <p:pic>
        <p:nvPicPr>
          <p:cNvPr id="27650" name="Picture 6" descr="676px-Steroidogenesis_svg.png"/>
          <p:cNvPicPr>
            <a:picLocks noChangeAspect="1"/>
          </p:cNvPicPr>
          <p:nvPr/>
        </p:nvPicPr>
        <p:blipFill>
          <a:blip r:embed="rId2" cstate="print"/>
          <a:srcRect/>
          <a:stretch>
            <a:fillRect/>
          </a:stretch>
        </p:blipFill>
        <p:spPr bwMode="auto">
          <a:xfrm>
            <a:off x="762000" y="0"/>
            <a:ext cx="7850188" cy="696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381000"/>
            <a:ext cx="7772400" cy="838200"/>
          </a:xfrm>
        </p:spPr>
        <p:txBody>
          <a:bodyPr/>
          <a:lstStyle/>
          <a:p>
            <a:r>
              <a:rPr lang="en-US" sz="3600" b="1" i="1" smtClean="0">
                <a:solidFill>
                  <a:schemeClr val="tx1"/>
                </a:solidFill>
              </a:rPr>
              <a:t>Adrenogenital Syndrome</a:t>
            </a:r>
            <a:endParaRPr lang="en-US" sz="3600" smtClean="0">
              <a:solidFill>
                <a:schemeClr val="tx1"/>
              </a:solidFill>
            </a:endParaRPr>
          </a:p>
        </p:txBody>
      </p:sp>
      <p:sp>
        <p:nvSpPr>
          <p:cNvPr id="28675" name="Text Placeholder 2"/>
          <p:cNvSpPr>
            <a:spLocks noGrp="1"/>
          </p:cNvSpPr>
          <p:nvPr>
            <p:ph type="body" sz="half" idx="1"/>
          </p:nvPr>
        </p:nvSpPr>
        <p:spPr>
          <a:xfrm>
            <a:off x="0" y="1752600"/>
            <a:ext cx="3810000" cy="4114800"/>
          </a:xfrm>
        </p:spPr>
        <p:txBody>
          <a:bodyPr/>
          <a:lstStyle/>
          <a:p>
            <a:pPr algn="ctr" eaLnBrk="1" hangingPunct="1">
              <a:buFontTx/>
              <a:buNone/>
            </a:pPr>
            <a:r>
              <a:rPr lang="en-US" sz="2000" b="1" i="1" u="sng" smtClean="0"/>
              <a:t>Hyper-secretion:</a:t>
            </a:r>
          </a:p>
          <a:p>
            <a:pPr eaLnBrk="1" hangingPunct="1">
              <a:buFontTx/>
              <a:buNone/>
            </a:pPr>
            <a:r>
              <a:rPr lang="en-US" sz="2000" b="1" smtClean="0"/>
              <a:t>	</a:t>
            </a:r>
            <a:endParaRPr lang="en-US" sz="2000" b="1" i="1" smtClean="0"/>
          </a:p>
          <a:p>
            <a:pPr eaLnBrk="1" hangingPunct="1">
              <a:buFontTx/>
              <a:buNone/>
            </a:pPr>
            <a:r>
              <a:rPr lang="en-US" sz="2000" smtClean="0"/>
              <a:t>	Precocious puberty is appearance of secondary sexual characteristics in  children, before the age of 8 years</a:t>
            </a:r>
          </a:p>
          <a:p>
            <a:pPr eaLnBrk="1" hangingPunct="1">
              <a:buFontTx/>
              <a:buNone/>
            </a:pPr>
            <a:r>
              <a:rPr lang="en-US" b="1" i="1" smtClean="0"/>
              <a:t>	</a:t>
            </a:r>
            <a:endParaRPr lang="en-US" sz="2000" smtClean="0"/>
          </a:p>
          <a:p>
            <a:endParaRPr lang="en-US" smtClean="0"/>
          </a:p>
        </p:txBody>
      </p:sp>
      <p:sp>
        <p:nvSpPr>
          <p:cNvPr id="5" name="ClipArt Placeholder 4"/>
          <p:cNvSpPr>
            <a:spLocks noGrp="1"/>
          </p:cNvSpPr>
          <p:nvPr>
            <p:ph type="clipArt" sz="half" idx="2"/>
          </p:nvPr>
        </p:nvSpPr>
        <p:spPr/>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81000"/>
            <a:ext cx="5334000" cy="914400"/>
          </a:xfrm>
        </p:spPr>
        <p:txBody>
          <a:bodyPr/>
          <a:lstStyle/>
          <a:p>
            <a:r>
              <a:rPr lang="en-US" sz="3600" b="1" i="1" smtClean="0">
                <a:solidFill>
                  <a:schemeClr val="tx1"/>
                </a:solidFill>
              </a:rPr>
              <a:t>Adrenogenital Syndrome</a:t>
            </a:r>
            <a:endParaRPr lang="en-US" sz="3600" smtClean="0">
              <a:solidFill>
                <a:schemeClr val="tx1"/>
              </a:solidFill>
            </a:endParaRPr>
          </a:p>
        </p:txBody>
      </p:sp>
      <p:sp>
        <p:nvSpPr>
          <p:cNvPr id="29699" name="Text Placeholder 2"/>
          <p:cNvSpPr>
            <a:spLocks noGrp="1"/>
          </p:cNvSpPr>
          <p:nvPr>
            <p:ph type="body" sz="half" idx="1"/>
          </p:nvPr>
        </p:nvSpPr>
        <p:spPr>
          <a:xfrm>
            <a:off x="228600" y="1676400"/>
            <a:ext cx="3352800" cy="4114800"/>
          </a:xfrm>
        </p:spPr>
        <p:txBody>
          <a:bodyPr anchor="ctr"/>
          <a:lstStyle/>
          <a:p>
            <a:r>
              <a:rPr lang="en-US" sz="2400" smtClean="0"/>
              <a:t>In Adult females causes beard growth, deeper voice, masculine distribution of body hair (hirsutism), and growth of the clitoris to  resemble a penis.</a:t>
            </a:r>
          </a:p>
          <a:p>
            <a:endParaRPr lang="en-US" smtClean="0"/>
          </a:p>
        </p:txBody>
      </p:sp>
      <p:pic>
        <p:nvPicPr>
          <p:cNvPr id="29701" name="Picture 9" descr="hirsutism.jpg"/>
          <p:cNvPicPr>
            <a:picLocks noChangeAspect="1"/>
          </p:cNvPicPr>
          <p:nvPr/>
        </p:nvPicPr>
        <p:blipFill>
          <a:blip r:embed="rId2" cstate="print"/>
          <a:srcRect/>
          <a:stretch>
            <a:fillRect/>
          </a:stretch>
        </p:blipFill>
        <p:spPr bwMode="auto">
          <a:xfrm>
            <a:off x="6248400" y="0"/>
            <a:ext cx="2895600" cy="3568700"/>
          </a:xfrm>
          <a:prstGeom prst="rect">
            <a:avLst/>
          </a:prstGeom>
          <a:noFill/>
          <a:ln w="9525">
            <a:noFill/>
            <a:miter lim="800000"/>
            <a:headEnd/>
            <a:tailEnd/>
          </a:ln>
        </p:spPr>
      </p:pic>
      <p:sp>
        <p:nvSpPr>
          <p:cNvPr id="6" name="ClipArt Placeholder 5"/>
          <p:cNvSpPr>
            <a:spLocks noGrp="1"/>
          </p:cNvSpPr>
          <p:nvPr>
            <p:ph type="clipArt" sz="half" idx="2"/>
          </p:nvPr>
        </p:nvSpPr>
        <p:spPr/>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0"/>
            <a:ext cx="7772400" cy="1143000"/>
          </a:xfrm>
        </p:spPr>
        <p:txBody>
          <a:bodyPr/>
          <a:lstStyle/>
          <a:p>
            <a:pPr eaLnBrk="1" hangingPunct="1"/>
            <a:r>
              <a:rPr lang="en-US" sz="4000" b="1" smtClean="0">
                <a:solidFill>
                  <a:schemeClr val="tx1"/>
                </a:solidFill>
              </a:rPr>
              <a:t>Endocrine Activity of </a:t>
            </a:r>
            <a:br>
              <a:rPr lang="en-US" sz="4000" b="1" smtClean="0">
                <a:solidFill>
                  <a:schemeClr val="tx1"/>
                </a:solidFill>
              </a:rPr>
            </a:br>
            <a:r>
              <a:rPr lang="en-US" sz="4000" b="1" smtClean="0">
                <a:solidFill>
                  <a:schemeClr val="tx1"/>
                </a:solidFill>
              </a:rPr>
              <a:t>the Adrenal Cortex</a:t>
            </a:r>
          </a:p>
        </p:txBody>
      </p:sp>
      <p:sp>
        <p:nvSpPr>
          <p:cNvPr id="1028" name="Rectangle 3"/>
          <p:cNvSpPr>
            <a:spLocks noGrp="1" noChangeArrowheads="1"/>
          </p:cNvSpPr>
          <p:nvPr>
            <p:ph type="body" sz="half" idx="1"/>
          </p:nvPr>
        </p:nvSpPr>
        <p:spPr>
          <a:xfrm>
            <a:off x="0" y="1905000"/>
            <a:ext cx="3886200" cy="4572000"/>
          </a:xfrm>
        </p:spPr>
        <p:txBody>
          <a:bodyPr/>
          <a:lstStyle/>
          <a:p>
            <a:pPr algn="ctr" eaLnBrk="1" hangingPunct="1">
              <a:buFontTx/>
              <a:buNone/>
            </a:pPr>
            <a:r>
              <a:rPr lang="en-US" sz="2400" b="1" i="1" u="sng" smtClean="0"/>
              <a:t>Hyper-secretion</a:t>
            </a:r>
            <a:r>
              <a:rPr lang="en-US" sz="2400" b="1" smtClean="0"/>
              <a:t>:</a:t>
            </a:r>
          </a:p>
          <a:p>
            <a:pPr eaLnBrk="1" hangingPunct="1">
              <a:buFontTx/>
              <a:buNone/>
            </a:pPr>
            <a:r>
              <a:rPr lang="en-US" sz="2400" b="1" smtClean="0"/>
              <a:t>		</a:t>
            </a:r>
            <a:r>
              <a:rPr lang="en-US" sz="2000" b="1" smtClean="0"/>
              <a:t>Picture: Virilizing adrenal hyperplasia in a newborn female baby,  DHEA was converted to testosterone</a:t>
            </a:r>
          </a:p>
          <a:p>
            <a:pPr eaLnBrk="1" hangingPunct="1">
              <a:buFontTx/>
              <a:buNone/>
            </a:pPr>
            <a:endParaRPr lang="en-US" sz="2000" b="1" smtClean="0"/>
          </a:p>
          <a:p>
            <a:pPr eaLnBrk="1" hangingPunct="1">
              <a:buFontTx/>
              <a:buNone/>
            </a:pPr>
            <a:r>
              <a:rPr lang="en-US" sz="2000" b="1" smtClean="0"/>
              <a:t>	Condition:  Clitoromegaly </a:t>
            </a:r>
          </a:p>
          <a:p>
            <a:pPr eaLnBrk="1" hangingPunct="1">
              <a:buFontTx/>
              <a:buNone/>
            </a:pPr>
            <a:endParaRPr lang="en-US" sz="2000" b="1" smtClean="0"/>
          </a:p>
        </p:txBody>
      </p:sp>
      <p:graphicFrame>
        <p:nvGraphicFramePr>
          <p:cNvPr id="1026" name="Object 10"/>
          <p:cNvGraphicFramePr>
            <a:graphicFrameLocks noChangeAspect="1"/>
          </p:cNvGraphicFramePr>
          <p:nvPr>
            <p:ph sz="quarter" idx="2"/>
          </p:nvPr>
        </p:nvGraphicFramePr>
        <p:xfrm>
          <a:off x="4478338" y="5791200"/>
          <a:ext cx="392112" cy="515938"/>
        </p:xfrm>
        <a:graphic>
          <a:graphicData uri="http://schemas.openxmlformats.org/presentationml/2006/ole">
            <p:oleObj spid="_x0000_s1026" name="Chart" r:id="rId3" imgW="333375" imgH="438150" progId="MSGraph.Chart.8">
              <p:embed followColorScheme="full"/>
            </p:oleObj>
          </a:graphicData>
        </a:graphic>
      </p:graphicFrame>
      <p:pic>
        <p:nvPicPr>
          <p:cNvPr id="1029" name="Content Placeholder 7" descr="Adrenal Hyperplasia3.jpg"/>
          <p:cNvPicPr>
            <a:picLocks noGrp="1" noChangeAspect="1"/>
          </p:cNvPicPr>
          <p:nvPr>
            <p:ph sz="quarter" idx="3"/>
          </p:nvPr>
        </p:nvPicPr>
        <p:blipFill>
          <a:blip r:embed="rId4" cstate="print"/>
          <a:srcRect/>
          <a:stretch>
            <a:fillRect/>
          </a:stretch>
        </p:blipFill>
        <p:spPr>
          <a:xfrm>
            <a:off x="3968750" y="1752600"/>
            <a:ext cx="5175250" cy="35814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609600"/>
            <a:ext cx="7772400" cy="457200"/>
          </a:xfrm>
        </p:spPr>
        <p:txBody>
          <a:bodyPr/>
          <a:lstStyle/>
          <a:p>
            <a:pPr eaLnBrk="1" hangingPunct="1"/>
            <a:r>
              <a:rPr lang="en-US" sz="4000" b="1" smtClean="0"/>
              <a:t>Hypopituitarism</a:t>
            </a:r>
            <a:endParaRPr lang="en-US" sz="4000" b="1" smtClean="0">
              <a:solidFill>
                <a:schemeClr val="tx1"/>
              </a:solidFill>
            </a:endParaRPr>
          </a:p>
        </p:txBody>
      </p:sp>
      <p:sp>
        <p:nvSpPr>
          <p:cNvPr id="32771" name="Rectangle 3"/>
          <p:cNvSpPr>
            <a:spLocks noGrp="1" noChangeArrowheads="1"/>
          </p:cNvSpPr>
          <p:nvPr>
            <p:ph type="body" sz="half" idx="1"/>
          </p:nvPr>
        </p:nvSpPr>
        <p:spPr>
          <a:xfrm>
            <a:off x="457200" y="1295400"/>
            <a:ext cx="3810000" cy="5181600"/>
          </a:xfrm>
        </p:spPr>
        <p:txBody>
          <a:bodyPr/>
          <a:lstStyle/>
          <a:p>
            <a:pPr eaLnBrk="1" hangingPunct="1">
              <a:buFontTx/>
              <a:buNone/>
            </a:pPr>
            <a:r>
              <a:rPr lang="en-US" sz="2400" b="1" smtClean="0"/>
              <a:t>	</a:t>
            </a:r>
            <a:r>
              <a:rPr lang="en-US" sz="2000" b="1" smtClean="0"/>
              <a:t>Micropenis</a:t>
            </a:r>
            <a:r>
              <a:rPr lang="en-US" sz="2000" smtClean="0"/>
              <a:t> in a newborn baby boy.</a:t>
            </a:r>
          </a:p>
          <a:p>
            <a:pPr eaLnBrk="1" hangingPunct="1">
              <a:buFontTx/>
              <a:buNone/>
            </a:pPr>
            <a:r>
              <a:rPr lang="en-US" sz="2000" smtClean="0"/>
              <a:t>	The result of the lack of production of LH and  therefore testosterone by the cells of Leydig</a:t>
            </a:r>
          </a:p>
          <a:p>
            <a:pPr eaLnBrk="1" hangingPunct="1">
              <a:buFontTx/>
              <a:buNone/>
            </a:pPr>
            <a:endParaRPr lang="en-US" sz="2000" smtClean="0"/>
          </a:p>
          <a:p>
            <a:r>
              <a:rPr lang="en-US" sz="2000" smtClean="0"/>
              <a:t>Normal newborn penis is 2.8 to 4.2cm</a:t>
            </a:r>
          </a:p>
          <a:p>
            <a:r>
              <a:rPr lang="en-US" sz="2000" smtClean="0"/>
              <a:t> with a circumference of 0.9 to 1.3cm</a:t>
            </a:r>
          </a:p>
          <a:p>
            <a:r>
              <a:rPr lang="en-US" sz="2000" smtClean="0"/>
              <a:t>Micro penis: Length less then 1.9cm</a:t>
            </a:r>
          </a:p>
          <a:p>
            <a:pPr eaLnBrk="1" hangingPunct="1">
              <a:buFontTx/>
              <a:buNone/>
            </a:pPr>
            <a:endParaRPr lang="en-US" sz="2000" b="1" smtClean="0"/>
          </a:p>
        </p:txBody>
      </p:sp>
      <p:pic>
        <p:nvPicPr>
          <p:cNvPr id="32772" name="Picture 18" descr="micropenis"/>
          <p:cNvPicPr>
            <a:picLocks noGrp="1" noChangeAspect="1" noChangeArrowheads="1"/>
          </p:cNvPicPr>
          <p:nvPr>
            <p:ph sz="quarter" idx="3"/>
          </p:nvPr>
        </p:nvPicPr>
        <p:blipFill>
          <a:blip r:embed="rId2" cstate="print"/>
          <a:srcRect/>
          <a:stretch>
            <a:fillRect/>
          </a:stretch>
        </p:blipFill>
        <p:spPr>
          <a:xfrm>
            <a:off x="4895850" y="1828800"/>
            <a:ext cx="3768725" cy="50292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610600" cy="1219200"/>
          </a:xfrm>
        </p:spPr>
        <p:txBody>
          <a:bodyPr/>
          <a:lstStyle/>
          <a:p>
            <a:pPr eaLnBrk="1" hangingPunct="1"/>
            <a:r>
              <a:rPr lang="en-US" sz="4000" b="1" smtClean="0">
                <a:solidFill>
                  <a:schemeClr val="tx1"/>
                </a:solidFill>
              </a:rPr>
              <a:t>Hormones Released from the Anterior Pituitary or Adenohypophysis</a:t>
            </a:r>
          </a:p>
        </p:txBody>
      </p:sp>
      <p:sp>
        <p:nvSpPr>
          <p:cNvPr id="5123" name="Rectangle 3"/>
          <p:cNvSpPr>
            <a:spLocks noGrp="1" noChangeArrowheads="1"/>
          </p:cNvSpPr>
          <p:nvPr>
            <p:ph type="body" sz="half" idx="1"/>
          </p:nvPr>
        </p:nvSpPr>
        <p:spPr>
          <a:xfrm>
            <a:off x="304800" y="2057400"/>
            <a:ext cx="4800600" cy="4114800"/>
          </a:xfrm>
        </p:spPr>
        <p:txBody>
          <a:bodyPr/>
          <a:lstStyle/>
          <a:p>
            <a:pPr marL="533400" indent="-533400" algn="ctr" eaLnBrk="1" hangingPunct="1">
              <a:lnSpc>
                <a:spcPct val="90000"/>
              </a:lnSpc>
              <a:buFontTx/>
              <a:buNone/>
            </a:pPr>
            <a:r>
              <a:rPr lang="en-US" sz="2400" b="1" i="1" u="sng" smtClean="0"/>
              <a:t>Hormone affects:</a:t>
            </a:r>
          </a:p>
          <a:p>
            <a:pPr marL="533400" indent="-533400" algn="ctr" eaLnBrk="1" hangingPunct="1">
              <a:lnSpc>
                <a:spcPct val="90000"/>
              </a:lnSpc>
              <a:buFontTx/>
              <a:buNone/>
            </a:pPr>
            <a:endParaRPr lang="en-US" sz="800" b="1" i="1" u="sng" smtClean="0"/>
          </a:p>
          <a:p>
            <a:pPr marL="533400" indent="-533400" eaLnBrk="1" hangingPunct="1">
              <a:lnSpc>
                <a:spcPct val="90000"/>
              </a:lnSpc>
              <a:buFontTx/>
              <a:buAutoNum type="arabicPeriod"/>
            </a:pPr>
            <a:r>
              <a:rPr lang="en-US" sz="2400" b="1" smtClean="0"/>
              <a:t>promotes the synthesis of insulin-like growth factors</a:t>
            </a:r>
          </a:p>
          <a:p>
            <a:pPr marL="533400" indent="-533400" eaLnBrk="1" hangingPunct="1">
              <a:lnSpc>
                <a:spcPct val="90000"/>
              </a:lnSpc>
              <a:buFontTx/>
              <a:buAutoNum type="arabicPeriod"/>
            </a:pPr>
            <a:r>
              <a:rPr lang="en-US" sz="2400" b="1" smtClean="0"/>
              <a:t>Controls normal growth patterns by increasing protein synthesis, lipolysis, ATP production, and carbohydrate metabolism</a:t>
            </a:r>
          </a:p>
          <a:p>
            <a:pPr marL="533400" indent="-533400" eaLnBrk="1" hangingPunct="1">
              <a:lnSpc>
                <a:spcPct val="90000"/>
              </a:lnSpc>
              <a:buFontTx/>
              <a:buAutoNum type="arabicPeriod"/>
            </a:pPr>
            <a:r>
              <a:rPr lang="en-US" sz="2400" b="1" smtClean="0"/>
              <a:t>In adults, it help maintain muscle and bone mass and promote healing and tissue repair</a:t>
            </a:r>
          </a:p>
          <a:p>
            <a:pPr marL="533400" indent="-533400" eaLnBrk="1" hangingPunct="1">
              <a:lnSpc>
                <a:spcPct val="90000"/>
              </a:lnSpc>
              <a:buFontTx/>
              <a:buNone/>
            </a:pPr>
            <a:endParaRPr lang="en-US" sz="2400" b="1" smtClean="0"/>
          </a:p>
          <a:p>
            <a:pPr marL="533400" indent="-533400" eaLnBrk="1" hangingPunct="1">
              <a:lnSpc>
                <a:spcPct val="90000"/>
              </a:lnSpc>
              <a:buFontTx/>
              <a:buNone/>
            </a:pPr>
            <a:endParaRPr lang="en-US" sz="2400" b="1" smtClean="0"/>
          </a:p>
        </p:txBody>
      </p:sp>
      <p:pic>
        <p:nvPicPr>
          <p:cNvPr id="5124" name="Picture 6" descr="177502"/>
          <p:cNvPicPr>
            <a:picLocks noGrp="1" noChangeAspect="1" noChangeArrowheads="1"/>
          </p:cNvPicPr>
          <p:nvPr>
            <p:ph type="clipArt" sz="half" idx="2"/>
          </p:nvPr>
        </p:nvPicPr>
        <p:blipFill>
          <a:blip r:embed="rId2" cstate="print"/>
          <a:srcRect/>
          <a:stretch>
            <a:fillRect/>
          </a:stretch>
        </p:blipFill>
        <p:spPr>
          <a:xfrm>
            <a:off x="5562600" y="1676400"/>
            <a:ext cx="3292475" cy="51816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81000"/>
            <a:ext cx="7772400" cy="914400"/>
          </a:xfrm>
        </p:spPr>
        <p:txBody>
          <a:bodyPr/>
          <a:lstStyle/>
          <a:p>
            <a:pPr eaLnBrk="1" hangingPunct="1"/>
            <a:r>
              <a:rPr lang="en-US" sz="4000" b="1" smtClean="0">
                <a:solidFill>
                  <a:schemeClr val="tx1"/>
                </a:solidFill>
              </a:rPr>
              <a:t>Other Thyroid Hormones</a:t>
            </a:r>
          </a:p>
        </p:txBody>
      </p:sp>
      <p:sp>
        <p:nvSpPr>
          <p:cNvPr id="33795" name="Rectangle 3"/>
          <p:cNvSpPr>
            <a:spLocks noGrp="1" noChangeArrowheads="1"/>
          </p:cNvSpPr>
          <p:nvPr>
            <p:ph type="body" sz="half" idx="1"/>
          </p:nvPr>
        </p:nvSpPr>
        <p:spPr/>
        <p:txBody>
          <a:bodyPr/>
          <a:lstStyle/>
          <a:p>
            <a:pPr eaLnBrk="1" hangingPunct="1"/>
            <a:r>
              <a:rPr lang="en-US" sz="2800" b="1" smtClean="0"/>
              <a:t>Parafollicular cells</a:t>
            </a:r>
          </a:p>
          <a:p>
            <a:pPr eaLnBrk="1" hangingPunct="1">
              <a:buFontTx/>
              <a:buNone/>
            </a:pPr>
            <a:r>
              <a:rPr lang="en-US" sz="2800" b="1" smtClean="0"/>
              <a:t>	Calcitonin</a:t>
            </a:r>
          </a:p>
          <a:p>
            <a:pPr eaLnBrk="1" hangingPunct="1">
              <a:buFontTx/>
              <a:buNone/>
            </a:pPr>
            <a:endParaRPr lang="en-US" sz="2800" b="1" smtClean="0"/>
          </a:p>
        </p:txBody>
      </p:sp>
      <p:pic>
        <p:nvPicPr>
          <p:cNvPr id="33796" name="Picture 6" descr="thyroid gland"/>
          <p:cNvPicPr>
            <a:picLocks noGrp="1" noChangeAspect="1" noChangeArrowheads="1"/>
          </p:cNvPicPr>
          <p:nvPr>
            <p:ph type="clipArt" sz="half" idx="2"/>
          </p:nvPr>
        </p:nvPicPr>
        <p:blipFill>
          <a:blip r:embed="rId2" cstate="print"/>
          <a:srcRect/>
          <a:stretch>
            <a:fillRect/>
          </a:stretch>
        </p:blipFill>
        <p:spPr>
          <a:xfrm>
            <a:off x="4648200" y="2209800"/>
            <a:ext cx="4267200" cy="35814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914400"/>
          </a:xfrm>
        </p:spPr>
        <p:txBody>
          <a:bodyPr/>
          <a:lstStyle/>
          <a:p>
            <a:pPr eaLnBrk="1" hangingPunct="1"/>
            <a:r>
              <a:rPr lang="en-US" sz="4000" b="1" smtClean="0">
                <a:solidFill>
                  <a:schemeClr val="tx1"/>
                </a:solidFill>
              </a:rPr>
              <a:t>Parathyroid Hormones</a:t>
            </a:r>
          </a:p>
        </p:txBody>
      </p:sp>
      <p:sp>
        <p:nvSpPr>
          <p:cNvPr id="34819" name="Rectangle 3"/>
          <p:cNvSpPr>
            <a:spLocks noGrp="1" noChangeArrowheads="1"/>
          </p:cNvSpPr>
          <p:nvPr>
            <p:ph type="body" sz="half" idx="1"/>
          </p:nvPr>
        </p:nvSpPr>
        <p:spPr>
          <a:xfrm>
            <a:off x="152400" y="1447800"/>
            <a:ext cx="4343400" cy="4648200"/>
          </a:xfrm>
        </p:spPr>
        <p:txBody>
          <a:bodyPr/>
          <a:lstStyle/>
          <a:p>
            <a:pPr marL="533400" indent="-533400" eaLnBrk="1" hangingPunct="1">
              <a:lnSpc>
                <a:spcPct val="90000"/>
              </a:lnSpc>
              <a:buFontTx/>
              <a:buNone/>
            </a:pPr>
            <a:r>
              <a:rPr lang="en-US" sz="2400" b="1" u="sng" smtClean="0"/>
              <a:t>Principle Cells</a:t>
            </a:r>
            <a:r>
              <a:rPr lang="en-US" sz="2400" b="1" smtClean="0"/>
              <a:t>:  PTH</a:t>
            </a:r>
          </a:p>
          <a:p>
            <a:pPr marL="533400" indent="-533400" eaLnBrk="1" hangingPunct="1">
              <a:lnSpc>
                <a:spcPct val="90000"/>
              </a:lnSpc>
            </a:pPr>
            <a:r>
              <a:rPr lang="en-US" sz="2000" b="1" smtClean="0"/>
              <a:t>Five major actions:</a:t>
            </a:r>
          </a:p>
          <a:p>
            <a:pPr marL="533400" indent="-533400" eaLnBrk="1" hangingPunct="1">
              <a:lnSpc>
                <a:spcPct val="90000"/>
              </a:lnSpc>
            </a:pPr>
            <a:r>
              <a:rPr lang="en-US" sz="2000" b="1" smtClean="0"/>
              <a:t>1) Activates and increases the number of osteoclasts, which mobilizes calcium from bone </a:t>
            </a:r>
          </a:p>
          <a:p>
            <a:pPr marL="533400" indent="-533400" eaLnBrk="1" hangingPunct="1">
              <a:lnSpc>
                <a:spcPct val="90000"/>
              </a:lnSpc>
            </a:pPr>
            <a:r>
              <a:rPr lang="en-US" sz="2000" b="1" smtClean="0"/>
              <a:t>2) Increases renal tubular reabsorption of calcium</a:t>
            </a:r>
          </a:p>
          <a:p>
            <a:pPr marL="533400" indent="-533400" eaLnBrk="1" hangingPunct="1">
              <a:lnSpc>
                <a:spcPct val="90000"/>
              </a:lnSpc>
            </a:pPr>
            <a:r>
              <a:rPr lang="en-US" sz="2000" b="1" smtClean="0"/>
              <a:t>3) Increases conversion of Vitamin D to active dihyoxy form in kidneys</a:t>
            </a:r>
          </a:p>
          <a:p>
            <a:pPr marL="533400" indent="-533400" eaLnBrk="1" hangingPunct="1">
              <a:lnSpc>
                <a:spcPct val="90000"/>
              </a:lnSpc>
            </a:pPr>
            <a:r>
              <a:rPr lang="en-US" sz="2000" b="1" smtClean="0"/>
              <a:t>4) Increases urinary phosphate excretion, which reduces calcium loss</a:t>
            </a:r>
          </a:p>
          <a:p>
            <a:pPr marL="533400" indent="-533400" eaLnBrk="1" hangingPunct="1">
              <a:lnSpc>
                <a:spcPct val="90000"/>
              </a:lnSpc>
            </a:pPr>
            <a:r>
              <a:rPr lang="en-US" sz="2000" b="1" smtClean="0"/>
              <a:t>5) Increases GI calcium absorption</a:t>
            </a:r>
          </a:p>
        </p:txBody>
      </p:sp>
      <p:pic>
        <p:nvPicPr>
          <p:cNvPr id="34820" name="Picture 6" descr="Parathyroid gland"/>
          <p:cNvPicPr>
            <a:picLocks noGrp="1" noChangeAspect="1" noChangeArrowheads="1"/>
          </p:cNvPicPr>
          <p:nvPr>
            <p:ph type="clipArt" sz="half" idx="2"/>
          </p:nvPr>
        </p:nvPicPr>
        <p:blipFill>
          <a:blip r:embed="rId2" cstate="print"/>
          <a:srcRect/>
          <a:stretch>
            <a:fillRect/>
          </a:stretch>
        </p:blipFill>
        <p:spPr>
          <a:xfrm>
            <a:off x="4648200" y="1828800"/>
            <a:ext cx="4343400" cy="3851275"/>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8458200" cy="838200"/>
          </a:xfrm>
        </p:spPr>
        <p:txBody>
          <a:bodyPr/>
          <a:lstStyle/>
          <a:p>
            <a:pPr eaLnBrk="1" hangingPunct="1"/>
            <a:r>
              <a:rPr lang="en-US" sz="4000" b="1" smtClean="0">
                <a:solidFill>
                  <a:schemeClr val="tx1"/>
                </a:solidFill>
              </a:rPr>
              <a:t>Interactions of PTH and Calcitonin</a:t>
            </a:r>
          </a:p>
        </p:txBody>
      </p:sp>
      <p:pic>
        <p:nvPicPr>
          <p:cNvPr id="35843" name="Picture 3" descr="177510"/>
          <p:cNvPicPr>
            <a:picLocks noChangeAspect="1" noChangeArrowheads="1"/>
          </p:cNvPicPr>
          <p:nvPr/>
        </p:nvPicPr>
        <p:blipFill>
          <a:blip r:embed="rId2" cstate="print"/>
          <a:srcRect/>
          <a:stretch>
            <a:fillRect/>
          </a:stretch>
        </p:blipFill>
        <p:spPr bwMode="auto">
          <a:xfrm>
            <a:off x="762000" y="1371600"/>
            <a:ext cx="7848600" cy="526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4191000" cy="1600200"/>
          </a:xfrm>
        </p:spPr>
        <p:txBody>
          <a:bodyPr/>
          <a:lstStyle/>
          <a:p>
            <a:pPr eaLnBrk="1" hangingPunct="1"/>
            <a:r>
              <a:rPr lang="en-US" sz="4000" b="1" smtClean="0">
                <a:solidFill>
                  <a:schemeClr val="tx1"/>
                </a:solidFill>
              </a:rPr>
              <a:t>Interaction of 2 Pancreatic Hormones</a:t>
            </a:r>
          </a:p>
        </p:txBody>
      </p:sp>
      <p:pic>
        <p:nvPicPr>
          <p:cNvPr id="36867" name="Picture 3" descr="177516"/>
          <p:cNvPicPr>
            <a:picLocks noChangeAspect="1" noChangeArrowheads="1"/>
          </p:cNvPicPr>
          <p:nvPr/>
        </p:nvPicPr>
        <p:blipFill>
          <a:blip r:embed="rId2" cstate="print"/>
          <a:srcRect/>
          <a:stretch>
            <a:fillRect/>
          </a:stretch>
        </p:blipFill>
        <p:spPr bwMode="auto">
          <a:xfrm>
            <a:off x="5029200" y="0"/>
            <a:ext cx="4137025" cy="6858000"/>
          </a:xfrm>
          <a:prstGeom prst="rect">
            <a:avLst/>
          </a:prstGeom>
          <a:noFill/>
          <a:ln w="9525">
            <a:noFill/>
            <a:miter lim="800000"/>
            <a:headEnd/>
            <a:tailEnd/>
          </a:ln>
        </p:spPr>
      </p:pic>
      <p:pic>
        <p:nvPicPr>
          <p:cNvPr id="36868" name="Picture 4" descr="Islat of langerhans"/>
          <p:cNvPicPr>
            <a:picLocks noChangeAspect="1" noChangeArrowheads="1"/>
          </p:cNvPicPr>
          <p:nvPr/>
        </p:nvPicPr>
        <p:blipFill>
          <a:blip r:embed="rId3" cstate="print"/>
          <a:srcRect/>
          <a:stretch>
            <a:fillRect/>
          </a:stretch>
        </p:blipFill>
        <p:spPr bwMode="auto">
          <a:xfrm>
            <a:off x="533400" y="2286000"/>
            <a:ext cx="4114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04800"/>
            <a:ext cx="8610600" cy="914400"/>
          </a:xfrm>
        </p:spPr>
        <p:txBody>
          <a:bodyPr/>
          <a:lstStyle/>
          <a:p>
            <a:pPr eaLnBrk="1" hangingPunct="1"/>
            <a:r>
              <a:rPr lang="en-US" sz="3600" b="1" smtClean="0">
                <a:solidFill>
                  <a:schemeClr val="tx1"/>
                </a:solidFill>
              </a:rPr>
              <a:t>Hormones Released from the Anterior Pituitary or Adenohypophysis</a:t>
            </a:r>
          </a:p>
        </p:txBody>
      </p:sp>
      <p:sp>
        <p:nvSpPr>
          <p:cNvPr id="6147" name="Rectangle 3"/>
          <p:cNvSpPr>
            <a:spLocks noGrp="1" noChangeArrowheads="1"/>
          </p:cNvSpPr>
          <p:nvPr>
            <p:ph type="body" sz="half" idx="1"/>
          </p:nvPr>
        </p:nvSpPr>
        <p:spPr>
          <a:xfrm>
            <a:off x="304800" y="1371600"/>
            <a:ext cx="4800600" cy="4419600"/>
          </a:xfrm>
        </p:spPr>
        <p:txBody>
          <a:bodyPr/>
          <a:lstStyle/>
          <a:p>
            <a:pPr marL="533400" indent="-533400" algn="ctr" eaLnBrk="1" hangingPunct="1">
              <a:lnSpc>
                <a:spcPct val="90000"/>
              </a:lnSpc>
              <a:buFontTx/>
              <a:buNone/>
            </a:pPr>
            <a:r>
              <a:rPr lang="en-US" sz="2400" b="1" i="1" u="sng" smtClean="0"/>
              <a:t>Hypo-secretion</a:t>
            </a:r>
            <a:r>
              <a:rPr lang="en-US" sz="2400" b="1" smtClean="0"/>
              <a:t>:</a:t>
            </a:r>
          </a:p>
          <a:p>
            <a:pPr marL="533400" indent="-533400" algn="ctr" eaLnBrk="1" hangingPunct="1">
              <a:lnSpc>
                <a:spcPct val="90000"/>
              </a:lnSpc>
              <a:buFontTx/>
              <a:buNone/>
            </a:pPr>
            <a:endParaRPr lang="en-US" sz="800" b="1" smtClean="0"/>
          </a:p>
          <a:p>
            <a:pPr marL="914400" lvl="1" indent="-457200" eaLnBrk="1" hangingPunct="1">
              <a:lnSpc>
                <a:spcPct val="90000"/>
              </a:lnSpc>
              <a:buFontTx/>
              <a:buNone/>
            </a:pPr>
            <a:r>
              <a:rPr lang="en-US" sz="2000" b="1" smtClean="0"/>
              <a:t>During childhood causes pituitary Dwarfism</a:t>
            </a:r>
          </a:p>
          <a:p>
            <a:pPr marL="914400" lvl="1" indent="-457200" eaLnBrk="1" hangingPunct="1">
              <a:lnSpc>
                <a:spcPct val="90000"/>
              </a:lnSpc>
              <a:buFontTx/>
              <a:buNone/>
            </a:pPr>
            <a:endParaRPr lang="en-US" sz="2000" b="1" smtClean="0"/>
          </a:p>
          <a:p>
            <a:pPr marL="533400" indent="-533400" algn="ctr" eaLnBrk="1" hangingPunct="1">
              <a:lnSpc>
                <a:spcPct val="90000"/>
              </a:lnSpc>
              <a:buFontTx/>
              <a:buNone/>
            </a:pPr>
            <a:r>
              <a:rPr lang="en-US" sz="2400" b="1" i="1" u="sng" smtClean="0"/>
              <a:t>Hyper-secretion:</a:t>
            </a:r>
          </a:p>
          <a:p>
            <a:pPr marL="533400" indent="-533400" eaLnBrk="1" hangingPunct="1">
              <a:lnSpc>
                <a:spcPct val="90000"/>
              </a:lnSpc>
              <a:buFontTx/>
              <a:buNone/>
            </a:pPr>
            <a:r>
              <a:rPr lang="en-US" sz="2400" b="1" smtClean="0"/>
              <a:t>	</a:t>
            </a:r>
            <a:r>
              <a:rPr lang="en-US" sz="2000" b="1" smtClean="0"/>
              <a:t>During childhood causes</a:t>
            </a:r>
          </a:p>
          <a:p>
            <a:pPr marL="533400" indent="-533400" eaLnBrk="1" hangingPunct="1">
              <a:lnSpc>
                <a:spcPct val="90000"/>
              </a:lnSpc>
              <a:buFontTx/>
              <a:buNone/>
            </a:pPr>
            <a:r>
              <a:rPr lang="en-US" sz="2000" b="1" smtClean="0"/>
              <a:t>		Gigantism </a:t>
            </a:r>
          </a:p>
          <a:p>
            <a:pPr marL="533400" indent="-533400" eaLnBrk="1" hangingPunct="1">
              <a:lnSpc>
                <a:spcPct val="90000"/>
              </a:lnSpc>
              <a:buFontTx/>
              <a:buNone/>
            </a:pPr>
            <a:r>
              <a:rPr lang="en-US" sz="2400" b="1" smtClean="0"/>
              <a:t>	</a:t>
            </a:r>
            <a:r>
              <a:rPr lang="en-US" sz="2000" b="1" smtClean="0"/>
              <a:t>During Adulthood causes</a:t>
            </a:r>
          </a:p>
          <a:p>
            <a:pPr marL="533400" indent="-533400" eaLnBrk="1" hangingPunct="1">
              <a:lnSpc>
                <a:spcPct val="90000"/>
              </a:lnSpc>
              <a:buFontTx/>
              <a:buNone/>
            </a:pPr>
            <a:r>
              <a:rPr lang="en-US" sz="2400" b="1" smtClean="0"/>
              <a:t>	</a:t>
            </a:r>
            <a:r>
              <a:rPr lang="en-US" sz="2000" b="1" smtClean="0"/>
              <a:t>Acromegaly:  Enlargement of the small bones of the hand and feet</a:t>
            </a:r>
          </a:p>
          <a:p>
            <a:pPr marL="533400" indent="-533400" eaLnBrk="1" hangingPunct="1">
              <a:lnSpc>
                <a:spcPct val="90000"/>
              </a:lnSpc>
              <a:buFontTx/>
              <a:buNone/>
            </a:pPr>
            <a:r>
              <a:rPr lang="en-US" sz="2000" b="1" smtClean="0"/>
              <a:t>	Enlargement of the cranium, nose, and lower jaw</a:t>
            </a:r>
          </a:p>
          <a:p>
            <a:pPr marL="533400" indent="-533400" eaLnBrk="1" hangingPunct="1">
              <a:lnSpc>
                <a:spcPct val="90000"/>
              </a:lnSpc>
              <a:buFontTx/>
              <a:buNone/>
            </a:pPr>
            <a:r>
              <a:rPr lang="en-US" sz="2000" b="1" smtClean="0"/>
              <a:t>	Tongue, liver, and kidneys become enlarged</a:t>
            </a:r>
          </a:p>
          <a:p>
            <a:pPr marL="533400" indent="-533400" eaLnBrk="1" hangingPunct="1">
              <a:lnSpc>
                <a:spcPct val="90000"/>
              </a:lnSpc>
              <a:buFontTx/>
              <a:buNone/>
            </a:pPr>
            <a:r>
              <a:rPr lang="en-US" sz="2400" b="1" smtClean="0"/>
              <a:t>	</a:t>
            </a:r>
          </a:p>
          <a:p>
            <a:pPr marL="914400" lvl="1" indent="-457200" eaLnBrk="1" hangingPunct="1">
              <a:lnSpc>
                <a:spcPct val="90000"/>
              </a:lnSpc>
              <a:buFontTx/>
              <a:buNone/>
            </a:pPr>
            <a:endParaRPr lang="en-US" sz="2000" b="1" smtClean="0"/>
          </a:p>
          <a:p>
            <a:pPr marL="533400" indent="-533400" eaLnBrk="1" hangingPunct="1">
              <a:lnSpc>
                <a:spcPct val="90000"/>
              </a:lnSpc>
              <a:buFontTx/>
              <a:buNone/>
            </a:pPr>
            <a:r>
              <a:rPr lang="en-US" sz="2400" b="1" smtClean="0"/>
              <a:t>	</a:t>
            </a:r>
          </a:p>
        </p:txBody>
      </p:sp>
      <p:pic>
        <p:nvPicPr>
          <p:cNvPr id="6148" name="Picture 7" descr="acromeg1"/>
          <p:cNvPicPr>
            <a:picLocks noGrp="1" noChangeAspect="1" noChangeArrowheads="1"/>
          </p:cNvPicPr>
          <p:nvPr>
            <p:ph type="clipArt" sz="half" idx="2"/>
          </p:nvPr>
        </p:nvPicPr>
        <p:blipFill>
          <a:blip r:embed="rId2" cstate="print"/>
          <a:srcRect/>
          <a:stretch>
            <a:fillRect/>
          </a:stretch>
        </p:blipFill>
        <p:spPr>
          <a:xfrm>
            <a:off x="5029200" y="1371600"/>
            <a:ext cx="3810000" cy="2738438"/>
          </a:xfrm>
          <a:noFill/>
        </p:spPr>
      </p:pic>
      <p:pic>
        <p:nvPicPr>
          <p:cNvPr id="6149" name="Picture 8" descr="acromeg2"/>
          <p:cNvPicPr>
            <a:picLocks noChangeAspect="1" noChangeArrowheads="1"/>
          </p:cNvPicPr>
          <p:nvPr/>
        </p:nvPicPr>
        <p:blipFill>
          <a:blip r:embed="rId3" cstate="print"/>
          <a:srcRect/>
          <a:stretch>
            <a:fillRect/>
          </a:stretch>
        </p:blipFill>
        <p:spPr bwMode="auto">
          <a:xfrm>
            <a:off x="5086350" y="4114800"/>
            <a:ext cx="40576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ctrTitle"/>
          </p:nvPr>
        </p:nvSpPr>
        <p:spPr>
          <a:xfrm>
            <a:off x="609600" y="152400"/>
            <a:ext cx="7772400" cy="1470025"/>
          </a:xfrm>
        </p:spPr>
        <p:txBody>
          <a:bodyPr/>
          <a:lstStyle/>
          <a:p>
            <a:r>
              <a:rPr lang="en-US" sz="3600" b="1" smtClean="0"/>
              <a:t>Pituitary Dwarfism</a:t>
            </a:r>
            <a:r>
              <a:rPr lang="en-US" smtClean="0"/>
              <a:t>  </a:t>
            </a:r>
            <a:br>
              <a:rPr lang="en-US" smtClean="0"/>
            </a:br>
            <a:endParaRPr lang="en-US" smtClean="0"/>
          </a:p>
        </p:txBody>
      </p:sp>
      <p:sp>
        <p:nvSpPr>
          <p:cNvPr id="7171" name="Subtitle 5"/>
          <p:cNvSpPr>
            <a:spLocks noGrp="1"/>
          </p:cNvSpPr>
          <p:nvPr>
            <p:ph type="subTitle" idx="1"/>
          </p:nvPr>
        </p:nvSpPr>
        <p:spPr>
          <a:xfrm>
            <a:off x="533400" y="1066800"/>
            <a:ext cx="8153400" cy="5029200"/>
          </a:xfrm>
        </p:spPr>
        <p:txBody>
          <a:bodyPr/>
          <a:lstStyle/>
          <a:p>
            <a:pPr algn="l"/>
            <a:r>
              <a:rPr lang="en-US" sz="2000" smtClean="0"/>
              <a:t>Dwarfism is a condition in which the growth of the individual is very slow or delayed.  Decreased bodily growth is due to hyposecretion of hGH. The end result is a proportionate little person, because height as well as growth of other structures are also decreased.</a:t>
            </a:r>
          </a:p>
          <a:p>
            <a:pPr algn="l"/>
            <a:endParaRPr lang="en-US" sz="800" smtClean="0"/>
          </a:p>
          <a:p>
            <a:pPr algn="l"/>
            <a:r>
              <a:rPr lang="en-US" sz="2000" b="1" smtClean="0"/>
              <a:t>Can be caused by gene mutations:</a:t>
            </a:r>
          </a:p>
          <a:p>
            <a:pPr algn="l"/>
            <a:r>
              <a:rPr lang="en-US" sz="2000" smtClean="0"/>
              <a:t>Appears to be disruption on different areas of chromosome 3 and 7. Some studies have isolated defects for the production of pituitary hormones to the short arm (the "p" end) of chromosome 3 at a specific location of 3p11. Other studies have found changes on the short arm of chromosome 7.</a:t>
            </a:r>
          </a:p>
          <a:p>
            <a:pPr algn="l"/>
            <a:endParaRPr lang="en-US" sz="800" smtClean="0"/>
          </a:p>
          <a:p>
            <a:pPr algn="l"/>
            <a:r>
              <a:rPr lang="en-US" sz="2000" b="1" smtClean="0"/>
              <a:t>Or tumors: </a:t>
            </a:r>
          </a:p>
          <a:p>
            <a:pPr algn="l"/>
            <a:r>
              <a:rPr lang="en-US" sz="2000" smtClean="0"/>
              <a:t>Most commonly craniopharyngioma (a tumor near the pituitary gland), children and adolescents.</a:t>
            </a:r>
          </a:p>
          <a:p>
            <a:pPr algn="l"/>
            <a:r>
              <a:rPr lang="en-US" sz="2000" smtClean="0"/>
              <a:t>Symptoms: headaches, vomiting, problems with vision (double vision), excessive drinking behaviors (polydipsia) and sleep disturbances may be common.</a:t>
            </a:r>
          </a:p>
          <a:p>
            <a:pPr algn="l"/>
            <a:endParaRPr lang="en-US" sz="2000" smtClean="0"/>
          </a:p>
          <a:p>
            <a:r>
              <a:rPr lang="en-US"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228600"/>
            <a:ext cx="7772400" cy="838200"/>
          </a:xfrm>
        </p:spPr>
        <p:txBody>
          <a:bodyPr/>
          <a:lstStyle/>
          <a:p>
            <a:r>
              <a:rPr lang="en-US" sz="3200" b="1" smtClean="0"/>
              <a:t>Pituitary Gigantism</a:t>
            </a:r>
            <a:r>
              <a:rPr lang="en-US" sz="3200" smtClean="0"/>
              <a:t> </a:t>
            </a:r>
          </a:p>
        </p:txBody>
      </p:sp>
      <p:sp>
        <p:nvSpPr>
          <p:cNvPr id="8195" name="Subtitle 2"/>
          <p:cNvSpPr>
            <a:spLocks noGrp="1"/>
          </p:cNvSpPr>
          <p:nvPr>
            <p:ph type="subTitle" idx="1"/>
          </p:nvPr>
        </p:nvSpPr>
        <p:spPr>
          <a:xfrm>
            <a:off x="609600" y="914400"/>
            <a:ext cx="8077200" cy="4572000"/>
          </a:xfrm>
        </p:spPr>
        <p:txBody>
          <a:bodyPr/>
          <a:lstStyle/>
          <a:p>
            <a:pPr algn="l"/>
            <a:r>
              <a:rPr lang="en-US" sz="2400" smtClean="0"/>
              <a:t>Hyper secretion of human growth hormone (hGH) </a:t>
            </a:r>
            <a:r>
              <a:rPr lang="en-US" sz="2400" i="1" smtClean="0"/>
              <a:t>before</a:t>
            </a:r>
            <a:r>
              <a:rPr lang="en-US" sz="2400" smtClean="0"/>
              <a:t> the end of adolescence. People with pituitary gigantism can truly be giants. They can sometimes end up over 7 or 8 feet in height.</a:t>
            </a:r>
          </a:p>
          <a:p>
            <a:pPr algn="l"/>
            <a:endParaRPr lang="en-US" sz="2400" smtClean="0"/>
          </a:p>
          <a:p>
            <a:pPr algn="l"/>
            <a:r>
              <a:rPr lang="en-US" sz="2400" smtClean="0"/>
              <a:t>Typically caused by an adenoma (tumor) of the pituitary. </a:t>
            </a:r>
          </a:p>
        </p:txBody>
      </p:sp>
      <p:pic>
        <p:nvPicPr>
          <p:cNvPr id="8196" name="Picture 4" descr="TallestWoman02.jpg"/>
          <p:cNvPicPr>
            <a:picLocks noChangeAspect="1"/>
          </p:cNvPicPr>
          <p:nvPr/>
        </p:nvPicPr>
        <p:blipFill>
          <a:blip r:embed="rId2" cstate="print"/>
          <a:srcRect/>
          <a:stretch>
            <a:fillRect/>
          </a:stretch>
        </p:blipFill>
        <p:spPr bwMode="auto">
          <a:xfrm>
            <a:off x="2438400" y="2971800"/>
            <a:ext cx="4286250"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381000"/>
            <a:ext cx="7772400" cy="838200"/>
          </a:xfrm>
        </p:spPr>
        <p:txBody>
          <a:bodyPr/>
          <a:lstStyle/>
          <a:p>
            <a:r>
              <a:rPr lang="en-US" b="1" smtClean="0"/>
              <a:t>Acromegaly</a:t>
            </a:r>
            <a:endParaRPr lang="en-US" smtClean="0"/>
          </a:p>
        </p:txBody>
      </p:sp>
      <p:sp>
        <p:nvSpPr>
          <p:cNvPr id="9219" name="Content Placeholder 2"/>
          <p:cNvSpPr>
            <a:spLocks noGrp="1"/>
          </p:cNvSpPr>
          <p:nvPr>
            <p:ph idx="1"/>
          </p:nvPr>
        </p:nvSpPr>
        <p:spPr>
          <a:xfrm>
            <a:off x="685800" y="1219200"/>
            <a:ext cx="7772400" cy="5029200"/>
          </a:xfrm>
        </p:spPr>
        <p:txBody>
          <a:bodyPr/>
          <a:lstStyle/>
          <a:p>
            <a:r>
              <a:rPr lang="en-US" sz="2000" smtClean="0"/>
              <a:t>Results from hypersecretion of growth hormone (GH). Usually the excess GH comes from benign, or noncancerous,  adenoma (tumor) of the pituitary. </a:t>
            </a:r>
          </a:p>
          <a:p>
            <a:r>
              <a:rPr lang="en-US" sz="2000" smtClean="0"/>
              <a:t>Acromegaly is most often diagnosed in middle-aged adults. </a:t>
            </a:r>
          </a:p>
          <a:p>
            <a:r>
              <a:rPr lang="en-US" sz="2000" smtClean="0"/>
              <a:t>If not treated, acromegaly can result in serious illness and premature death. 	</a:t>
            </a:r>
          </a:p>
          <a:p>
            <a:r>
              <a:rPr lang="en-US" sz="2000" smtClean="0"/>
              <a:t>Because of its slow and often “sneaky” onset, it often is not diagnosed early or correctly. </a:t>
            </a:r>
          </a:p>
          <a:p>
            <a:endParaRPr lang="en-US" smtClean="0"/>
          </a:p>
        </p:txBody>
      </p:sp>
      <p:pic>
        <p:nvPicPr>
          <p:cNvPr id="9220" name="Picture 3" descr="acromegaly1.jpg"/>
          <p:cNvPicPr>
            <a:picLocks noChangeAspect="1"/>
          </p:cNvPicPr>
          <p:nvPr/>
        </p:nvPicPr>
        <p:blipFill>
          <a:blip r:embed="rId2" cstate="print"/>
          <a:srcRect/>
          <a:stretch>
            <a:fillRect/>
          </a:stretch>
        </p:blipFill>
        <p:spPr bwMode="auto">
          <a:xfrm>
            <a:off x="2478088" y="3886200"/>
            <a:ext cx="37814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81000"/>
            <a:ext cx="7772400" cy="914400"/>
          </a:xfrm>
        </p:spPr>
        <p:txBody>
          <a:bodyPr/>
          <a:lstStyle/>
          <a:p>
            <a:r>
              <a:rPr lang="en-US" sz="3600" smtClean="0">
                <a:solidFill>
                  <a:schemeClr val="tx1"/>
                </a:solidFill>
              </a:rPr>
              <a:t>Other symptoms of acromegaly </a:t>
            </a:r>
            <a:r>
              <a:rPr lang="en-US" smtClean="0">
                <a:solidFill>
                  <a:schemeClr val="tx1"/>
                </a:solidFill>
              </a:rPr>
              <a:t/>
            </a:r>
            <a:br>
              <a:rPr lang="en-US" smtClean="0">
                <a:solidFill>
                  <a:schemeClr val="tx1"/>
                </a:solidFill>
              </a:rPr>
            </a:br>
            <a:endParaRPr lang="en-US" smtClean="0"/>
          </a:p>
        </p:txBody>
      </p:sp>
      <p:sp>
        <p:nvSpPr>
          <p:cNvPr id="10243" name="Content Placeholder 2"/>
          <p:cNvSpPr>
            <a:spLocks noGrp="1"/>
          </p:cNvSpPr>
          <p:nvPr>
            <p:ph idx="1"/>
          </p:nvPr>
        </p:nvSpPr>
        <p:spPr>
          <a:xfrm>
            <a:off x="685800" y="1143000"/>
            <a:ext cx="7772400" cy="5410200"/>
          </a:xfrm>
        </p:spPr>
        <p:txBody>
          <a:bodyPr/>
          <a:lstStyle/>
          <a:p>
            <a:r>
              <a:rPr lang="en-US" sz="2000" smtClean="0"/>
              <a:t>joint aches</a:t>
            </a:r>
          </a:p>
          <a:p>
            <a:r>
              <a:rPr lang="en-US" sz="2000" smtClean="0"/>
              <a:t>thick, coarse, oily skin</a:t>
            </a:r>
          </a:p>
          <a:p>
            <a:r>
              <a:rPr lang="en-US" sz="2000" smtClean="0"/>
              <a:t>skin tags</a:t>
            </a:r>
          </a:p>
          <a:p>
            <a:r>
              <a:rPr lang="en-US" sz="2000" smtClean="0"/>
              <a:t>enlarged lips, nose, and tongue</a:t>
            </a:r>
          </a:p>
          <a:p>
            <a:r>
              <a:rPr lang="en-US" sz="2000" smtClean="0"/>
              <a:t>deepening of the voice due to enlarged sinuses and vocal cords</a:t>
            </a:r>
          </a:p>
          <a:p>
            <a:r>
              <a:rPr lang="en-US" sz="2000" smtClean="0"/>
              <a:t>sleep apnea—breaks in breathing during sleep due to obstruction of the airway</a:t>
            </a:r>
          </a:p>
          <a:p>
            <a:r>
              <a:rPr lang="en-US" sz="2000" smtClean="0"/>
              <a:t>excessive sweating and skin odor</a:t>
            </a:r>
          </a:p>
          <a:p>
            <a:r>
              <a:rPr lang="en-US" sz="2000" smtClean="0"/>
              <a:t>fatigue and weakness</a:t>
            </a:r>
          </a:p>
          <a:p>
            <a:r>
              <a:rPr lang="en-US" sz="2000" smtClean="0"/>
              <a:t>headaches</a:t>
            </a:r>
          </a:p>
          <a:p>
            <a:r>
              <a:rPr lang="en-US" sz="2000" smtClean="0"/>
              <a:t>impaired vision</a:t>
            </a:r>
          </a:p>
          <a:p>
            <a:r>
              <a:rPr lang="en-US" sz="2000" smtClean="0"/>
              <a:t>abnormalities of the menstrual cycle and sometimes breast discharge in women</a:t>
            </a:r>
          </a:p>
          <a:p>
            <a:r>
              <a:rPr lang="en-US" sz="2000" smtClean="0"/>
              <a:t>erectile dysfunction in men</a:t>
            </a:r>
          </a:p>
          <a:p>
            <a:r>
              <a:rPr lang="en-US" sz="2000" smtClean="0"/>
              <a:t>decreased libido</a:t>
            </a:r>
          </a:p>
          <a:p>
            <a:endParaRPr lang="en-US"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152400"/>
            <a:ext cx="8610600" cy="1143000"/>
          </a:xfrm>
        </p:spPr>
        <p:txBody>
          <a:bodyPr/>
          <a:lstStyle/>
          <a:p>
            <a:pPr eaLnBrk="1" hangingPunct="1"/>
            <a:r>
              <a:rPr lang="en-US" sz="3600" b="1" smtClean="0">
                <a:solidFill>
                  <a:schemeClr val="tx1"/>
                </a:solidFill>
              </a:rPr>
              <a:t>Hormones Released from the Anterior Pituitary or Adenohypophysis</a:t>
            </a:r>
          </a:p>
        </p:txBody>
      </p:sp>
      <p:sp>
        <p:nvSpPr>
          <p:cNvPr id="11267" name="Rectangle 3"/>
          <p:cNvSpPr>
            <a:spLocks noGrp="1" noChangeArrowheads="1"/>
          </p:cNvSpPr>
          <p:nvPr>
            <p:ph type="body" sz="half" idx="1"/>
          </p:nvPr>
        </p:nvSpPr>
        <p:spPr>
          <a:xfrm>
            <a:off x="304800" y="1676400"/>
            <a:ext cx="4191000" cy="5029200"/>
          </a:xfrm>
        </p:spPr>
        <p:txBody>
          <a:bodyPr/>
          <a:lstStyle/>
          <a:p>
            <a:pPr eaLnBrk="1" hangingPunct="1">
              <a:lnSpc>
                <a:spcPct val="90000"/>
              </a:lnSpc>
              <a:buFontTx/>
              <a:buNone/>
            </a:pPr>
            <a:r>
              <a:rPr lang="en-US" sz="2400" b="1" i="1" smtClean="0"/>
              <a:t>	</a:t>
            </a:r>
            <a:r>
              <a:rPr lang="en-US" sz="2400" b="1" i="1" u="sng" smtClean="0"/>
              <a:t>Thyrotrophs:</a:t>
            </a:r>
          </a:p>
          <a:p>
            <a:pPr eaLnBrk="1" hangingPunct="1">
              <a:lnSpc>
                <a:spcPct val="90000"/>
              </a:lnSpc>
              <a:buFontTx/>
              <a:buNone/>
            </a:pPr>
            <a:r>
              <a:rPr lang="en-US" sz="2400" b="1" smtClean="0"/>
              <a:t>	</a:t>
            </a:r>
            <a:r>
              <a:rPr lang="en-US" sz="2000" b="1" smtClean="0"/>
              <a:t>Thyroid Stimulating Hormone (TSH)</a:t>
            </a:r>
          </a:p>
          <a:p>
            <a:pPr eaLnBrk="1" hangingPunct="1">
              <a:lnSpc>
                <a:spcPct val="90000"/>
              </a:lnSpc>
              <a:buFontTx/>
              <a:buNone/>
            </a:pPr>
            <a:endParaRPr lang="en-US" sz="800" b="1" smtClean="0"/>
          </a:p>
          <a:p>
            <a:pPr eaLnBrk="1" hangingPunct="1">
              <a:lnSpc>
                <a:spcPct val="90000"/>
              </a:lnSpc>
              <a:buFontTx/>
              <a:buNone/>
            </a:pPr>
            <a:r>
              <a:rPr lang="en-US" sz="2400" b="1" smtClean="0"/>
              <a:t>	</a:t>
            </a:r>
            <a:r>
              <a:rPr lang="en-US" sz="2400" b="1" i="1" u="sng" smtClean="0"/>
              <a:t>Hypothalamic Control</a:t>
            </a:r>
          </a:p>
          <a:p>
            <a:pPr eaLnBrk="1" hangingPunct="1">
              <a:lnSpc>
                <a:spcPct val="90000"/>
              </a:lnSpc>
              <a:buFontTx/>
              <a:buNone/>
            </a:pPr>
            <a:r>
              <a:rPr lang="en-US" sz="2400" b="1" smtClean="0"/>
              <a:t>	</a:t>
            </a:r>
            <a:r>
              <a:rPr lang="en-US" sz="2000" b="1" smtClean="0"/>
              <a:t>Thyrotropin Releasing Hormone (TRH)</a:t>
            </a:r>
          </a:p>
          <a:p>
            <a:pPr eaLnBrk="1" hangingPunct="1">
              <a:lnSpc>
                <a:spcPct val="90000"/>
              </a:lnSpc>
              <a:buFontTx/>
              <a:buNone/>
            </a:pPr>
            <a:endParaRPr lang="en-US" sz="800" b="1" smtClean="0"/>
          </a:p>
          <a:p>
            <a:pPr eaLnBrk="1" hangingPunct="1">
              <a:lnSpc>
                <a:spcPct val="90000"/>
              </a:lnSpc>
              <a:buFontTx/>
              <a:buNone/>
            </a:pPr>
            <a:r>
              <a:rPr lang="en-US" sz="2400" b="1" i="1" smtClean="0"/>
              <a:t>	</a:t>
            </a:r>
            <a:r>
              <a:rPr lang="en-US" sz="2400" b="1" i="1" u="sng" smtClean="0"/>
              <a:t>Target Tissue</a:t>
            </a:r>
          </a:p>
          <a:p>
            <a:pPr eaLnBrk="1" hangingPunct="1">
              <a:lnSpc>
                <a:spcPct val="90000"/>
              </a:lnSpc>
              <a:buFontTx/>
              <a:buNone/>
            </a:pPr>
            <a:r>
              <a:rPr lang="en-US" sz="2400" b="1" smtClean="0"/>
              <a:t>	</a:t>
            </a:r>
            <a:r>
              <a:rPr lang="en-US" sz="2000" b="1" smtClean="0"/>
              <a:t>Follicular cells of the Thyroid gland</a:t>
            </a:r>
          </a:p>
          <a:p>
            <a:pPr eaLnBrk="1" hangingPunct="1">
              <a:lnSpc>
                <a:spcPct val="90000"/>
              </a:lnSpc>
              <a:buFontTx/>
              <a:buNone/>
            </a:pPr>
            <a:endParaRPr lang="en-US" sz="800" b="1" smtClean="0"/>
          </a:p>
          <a:p>
            <a:pPr eaLnBrk="1" hangingPunct="1">
              <a:lnSpc>
                <a:spcPct val="90000"/>
              </a:lnSpc>
              <a:buFontTx/>
              <a:buNone/>
            </a:pPr>
            <a:r>
              <a:rPr lang="en-US" sz="2000" b="1" i="1" smtClean="0"/>
              <a:t>	</a:t>
            </a:r>
            <a:r>
              <a:rPr lang="en-US" sz="2400" b="1" i="1" u="sng" smtClean="0"/>
              <a:t>Hormone affects:</a:t>
            </a:r>
          </a:p>
          <a:p>
            <a:pPr eaLnBrk="1" hangingPunct="1">
              <a:lnSpc>
                <a:spcPct val="90000"/>
              </a:lnSpc>
              <a:buFontTx/>
              <a:buNone/>
            </a:pPr>
            <a:r>
              <a:rPr lang="en-US" sz="2400" b="1" smtClean="0"/>
              <a:t>	</a:t>
            </a:r>
            <a:r>
              <a:rPr lang="en-US" sz="2000" b="1" smtClean="0"/>
              <a:t>Controls the production of  T3 and T4</a:t>
            </a:r>
          </a:p>
        </p:txBody>
      </p:sp>
      <p:pic>
        <p:nvPicPr>
          <p:cNvPr id="11268" name="Picture 9" descr="177507"/>
          <p:cNvPicPr>
            <a:picLocks noGrp="1" noChangeAspect="1" noChangeArrowheads="1"/>
          </p:cNvPicPr>
          <p:nvPr>
            <p:ph type="clipArt" sz="half" idx="2"/>
          </p:nvPr>
        </p:nvPicPr>
        <p:blipFill>
          <a:blip r:embed="rId2" cstate="print"/>
          <a:srcRect/>
          <a:stretch>
            <a:fillRect/>
          </a:stretch>
        </p:blipFill>
        <p:spPr>
          <a:xfrm>
            <a:off x="5105400" y="1411288"/>
            <a:ext cx="3429000" cy="5446712"/>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798</Words>
  <Application>Microsoft Office PowerPoint</Application>
  <PresentationFormat>On-screen Show (4:3)</PresentationFormat>
  <Paragraphs>267</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Default Design</vt:lpstr>
      <vt:lpstr>Chart</vt:lpstr>
      <vt:lpstr>Bio&amp; 242 A&amp;P  Unit 4 / Lecture 1B</vt:lpstr>
      <vt:lpstr>Hormones Released from the Anterior Pituitary or Adenohypophysis</vt:lpstr>
      <vt:lpstr>Hormones Released from the Anterior Pituitary or Adenohypophysis</vt:lpstr>
      <vt:lpstr>Hormones Released from the Anterior Pituitary or Adenohypophysis</vt:lpstr>
      <vt:lpstr>Pituitary Dwarfism   </vt:lpstr>
      <vt:lpstr>Pituitary Gigantism </vt:lpstr>
      <vt:lpstr>Acromegaly</vt:lpstr>
      <vt:lpstr>Other symptoms of acromegaly  </vt:lpstr>
      <vt:lpstr>Hormones Released from the Anterior Pituitary or Adenohypophysis</vt:lpstr>
      <vt:lpstr>Thyroid Gland</vt:lpstr>
      <vt:lpstr>Thyroid Gland</vt:lpstr>
      <vt:lpstr>Symptoms of Hypothyroidism </vt:lpstr>
      <vt:lpstr>Thyroid Gland</vt:lpstr>
      <vt:lpstr>Symptoms of Graves’ disease </vt:lpstr>
      <vt:lpstr>Grave’s ophthalmopathy</vt:lpstr>
      <vt:lpstr>Anterior Pituitary or Adenohypophysis</vt:lpstr>
      <vt:lpstr>Adrenal Cortex</vt:lpstr>
      <vt:lpstr>Adrenal Cortex</vt:lpstr>
      <vt:lpstr>Adrenal Cortex</vt:lpstr>
      <vt:lpstr>Adrenal Cortex</vt:lpstr>
      <vt:lpstr>Adrenal Cortex</vt:lpstr>
      <vt:lpstr> Adrenal Cortex</vt:lpstr>
      <vt:lpstr>Overview of the interactions of hormones in response to stress</vt:lpstr>
      <vt:lpstr>Adrenal Cortex</vt:lpstr>
      <vt:lpstr>Slide 25</vt:lpstr>
      <vt:lpstr>Adrenogenital Syndrome</vt:lpstr>
      <vt:lpstr>Adrenogenital Syndrome</vt:lpstr>
      <vt:lpstr>Endocrine Activity of  the Adrenal Cortex</vt:lpstr>
      <vt:lpstr>Hypopituitarism</vt:lpstr>
      <vt:lpstr>Other Thyroid Hormones</vt:lpstr>
      <vt:lpstr>Parathyroid Hormones</vt:lpstr>
      <vt:lpstr>Interactions of PTH and Calcitonin</vt:lpstr>
      <vt:lpstr>Interaction of 2 Pancreatic Hormones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Blevins</dc:creator>
  <cp:lastModifiedBy>GaryB</cp:lastModifiedBy>
  <cp:revision>66</cp:revision>
  <dcterms:created xsi:type="dcterms:W3CDTF">2002-03-06T04:31:05Z</dcterms:created>
  <dcterms:modified xsi:type="dcterms:W3CDTF">2010-03-08T22:46:27Z</dcterms:modified>
</cp:coreProperties>
</file>